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60" r:id="rId2"/>
    <p:sldId id="261" r:id="rId3"/>
    <p:sldId id="266" r:id="rId4"/>
    <p:sldId id="303" r:id="rId5"/>
    <p:sldId id="304" r:id="rId6"/>
    <p:sldId id="305" r:id="rId7"/>
    <p:sldId id="257" r:id="rId8"/>
    <p:sldId id="277" r:id="rId9"/>
    <p:sldId id="263" r:id="rId10"/>
    <p:sldId id="264" r:id="rId11"/>
    <p:sldId id="278" r:id="rId12"/>
    <p:sldId id="306" r:id="rId13"/>
    <p:sldId id="307" r:id="rId14"/>
    <p:sldId id="308" r:id="rId15"/>
    <p:sldId id="279" r:id="rId16"/>
    <p:sldId id="265" r:id="rId17"/>
    <p:sldId id="314" r:id="rId18"/>
    <p:sldId id="262" r:id="rId19"/>
    <p:sldId id="258" r:id="rId20"/>
    <p:sldId id="259" r:id="rId21"/>
    <p:sldId id="315" r:id="rId22"/>
    <p:sldId id="272" r:id="rId23"/>
    <p:sldId id="267" r:id="rId24"/>
    <p:sldId id="268" r:id="rId25"/>
    <p:sldId id="316" r:id="rId26"/>
    <p:sldId id="273" r:id="rId27"/>
    <p:sldId id="274" r:id="rId28"/>
    <p:sldId id="275" r:id="rId29"/>
    <p:sldId id="276" r:id="rId30"/>
    <p:sldId id="317" r:id="rId31"/>
    <p:sldId id="280" r:id="rId32"/>
    <p:sldId id="281" r:id="rId33"/>
    <p:sldId id="318" r:id="rId34"/>
    <p:sldId id="288" r:id="rId35"/>
    <p:sldId id="270" r:id="rId36"/>
    <p:sldId id="319" r:id="rId37"/>
    <p:sldId id="289" r:id="rId38"/>
    <p:sldId id="290" r:id="rId39"/>
    <p:sldId id="320" r:id="rId40"/>
    <p:sldId id="292" r:id="rId41"/>
    <p:sldId id="293" r:id="rId42"/>
    <p:sldId id="321" r:id="rId43"/>
    <p:sldId id="294" r:id="rId44"/>
    <p:sldId id="295" r:id="rId45"/>
    <p:sldId id="296" r:id="rId46"/>
    <p:sldId id="297" r:id="rId47"/>
    <p:sldId id="298" r:id="rId48"/>
    <p:sldId id="301" r:id="rId49"/>
    <p:sldId id="300" r:id="rId50"/>
    <p:sldId id="299" r:id="rId51"/>
    <p:sldId id="282" r:id="rId52"/>
    <p:sldId id="286" r:id="rId53"/>
    <p:sldId id="287" r:id="rId54"/>
    <p:sldId id="269" r:id="rId55"/>
    <p:sldId id="283" r:id="rId56"/>
    <p:sldId id="284" r:id="rId57"/>
    <p:sldId id="285" r:id="rId58"/>
    <p:sldId id="32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berly_rubens" initials="k" lastIdx="2" clrIdx="0">
    <p:extLst/>
  </p:cmAuthor>
  <p:cmAuthor id="2" name="kimberly_rubens" initials="k [2]" lastIdx="1" clrIdx="1">
    <p:extLst/>
  </p:cmAuthor>
  <p:cmAuthor id="3" name="kimberly_rubens" initials="k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p:restoredTop sz="95029"/>
  </p:normalViewPr>
  <p:slideViewPr>
    <p:cSldViewPr snapToGrid="0" snapToObjects="1">
      <p:cViewPr>
        <p:scale>
          <a:sx n="120" d="100"/>
          <a:sy n="120" d="100"/>
        </p:scale>
        <p:origin x="-3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kimberlyrubens/Google%20Drive/Excel%20and%20BFFs/Lesson%20Plans/Week%201_Workbook_FINAL.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kimberlyrubens/Google%20Drive/Excel%20and%20BFFs/Admin/Graphing%20Benchmark%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Visualization!$A$3:$A$11</c:f>
              <c:strCache>
                <c:ptCount val="9"/>
                <c:pt idx="0">
                  <c:v>Black / African American</c:v>
                </c:pt>
                <c:pt idx="1">
                  <c:v>Native Hawaiin / Pacific Islander</c:v>
                </c:pt>
                <c:pt idx="2">
                  <c:v>American Indian / Alaskan Native</c:v>
                </c:pt>
                <c:pt idx="3">
                  <c:v>Some Other Race</c:v>
                </c:pt>
                <c:pt idx="4">
                  <c:v>Hispanic / Latino</c:v>
                </c:pt>
                <c:pt idx="5">
                  <c:v>Asian</c:v>
                </c:pt>
                <c:pt idx="6">
                  <c:v>2+ Races</c:v>
                </c:pt>
                <c:pt idx="7">
                  <c:v>White</c:v>
                </c:pt>
                <c:pt idx="8">
                  <c:v>Median Household Income, Overall</c:v>
                </c:pt>
              </c:strCache>
            </c:strRef>
          </c:cat>
          <c:val>
            <c:numRef>
              <c:f>Visualization!$B$3:$B$11</c:f>
              <c:numCache>
                <c:formatCode>"$"#,##0</c:formatCode>
                <c:ptCount val="9"/>
                <c:pt idx="0">
                  <c:v>29800.0</c:v>
                </c:pt>
                <c:pt idx="1">
                  <c:v>35313.0</c:v>
                </c:pt>
                <c:pt idx="2">
                  <c:v>36198.0</c:v>
                </c:pt>
                <c:pt idx="3">
                  <c:v>51760.0</c:v>
                </c:pt>
                <c:pt idx="4">
                  <c:v>57948.0</c:v>
                </c:pt>
                <c:pt idx="5">
                  <c:v>69577.0</c:v>
                </c:pt>
                <c:pt idx="6">
                  <c:v>77389.0</c:v>
                </c:pt>
                <c:pt idx="7">
                  <c:v>103988.0</c:v>
                </c:pt>
                <c:pt idx="8">
                  <c:v>81294.0</c:v>
                </c:pt>
              </c:numCache>
            </c:numRef>
          </c:val>
        </c:ser>
        <c:dLbls>
          <c:dLblPos val="inEnd"/>
          <c:showLegendKey val="0"/>
          <c:showVal val="1"/>
          <c:showCatName val="0"/>
          <c:showSerName val="0"/>
          <c:showPercent val="0"/>
          <c:showBubbleSize val="0"/>
        </c:dLbls>
        <c:gapWidth val="182"/>
        <c:axId val="2078126192"/>
        <c:axId val="2078127968"/>
      </c:barChart>
      <c:catAx>
        <c:axId val="2078126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8127968"/>
        <c:crosses val="autoZero"/>
        <c:auto val="1"/>
        <c:lblAlgn val="ctr"/>
        <c:lblOffset val="100"/>
        <c:noMultiLvlLbl val="0"/>
      </c:catAx>
      <c:valAx>
        <c:axId val="2078127968"/>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8126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2"/>
              </a:solidFill>
              <a:ln>
                <a:noFill/>
              </a:ln>
              <a:effectLst/>
            </c:spPr>
          </c:dPt>
          <c:dPt>
            <c:idx val="1"/>
            <c:invertIfNegative val="0"/>
            <c:bubble3D val="0"/>
            <c:spPr>
              <a:solidFill>
                <a:schemeClr val="bg2"/>
              </a:solidFill>
              <a:ln>
                <a:noFill/>
              </a:ln>
              <a:effectLst/>
            </c:spPr>
          </c:dPt>
          <c:dPt>
            <c:idx val="2"/>
            <c:invertIfNegative val="0"/>
            <c:bubble3D val="0"/>
            <c:spPr>
              <a:solidFill>
                <a:schemeClr val="bg2"/>
              </a:solidFill>
              <a:ln>
                <a:noFill/>
              </a:ln>
              <a:effectLst/>
            </c:spPr>
          </c:dPt>
          <c:dPt>
            <c:idx val="3"/>
            <c:invertIfNegative val="0"/>
            <c:bubble3D val="0"/>
            <c:spPr>
              <a:solidFill>
                <a:schemeClr val="bg2"/>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95000"/>
                        <a:lumOff val="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Sheet1!$A$1:$A$4</c:f>
              <c:strCache>
                <c:ptCount val="4"/>
                <c:pt idx="0">
                  <c:v>Group A</c:v>
                </c:pt>
                <c:pt idx="1">
                  <c:v>Group B</c:v>
                </c:pt>
                <c:pt idx="2">
                  <c:v>Group C</c:v>
                </c:pt>
                <c:pt idx="3">
                  <c:v>Benchmark</c:v>
                </c:pt>
              </c:strCache>
            </c:strRef>
          </c:cat>
          <c:val>
            <c:numRef>
              <c:f>Sheet1!$B$1:$B$4</c:f>
              <c:numCache>
                <c:formatCode>0%</c:formatCode>
                <c:ptCount val="4"/>
                <c:pt idx="0">
                  <c:v>0.55</c:v>
                </c:pt>
                <c:pt idx="1">
                  <c:v>0.58</c:v>
                </c:pt>
                <c:pt idx="2">
                  <c:v>0.67</c:v>
                </c:pt>
                <c:pt idx="3">
                  <c:v>0.65</c:v>
                </c:pt>
              </c:numCache>
            </c:numRef>
          </c:val>
        </c:ser>
        <c:dLbls>
          <c:dLblPos val="inEnd"/>
          <c:showLegendKey val="0"/>
          <c:showVal val="1"/>
          <c:showCatName val="0"/>
          <c:showSerName val="0"/>
          <c:showPercent val="0"/>
          <c:showBubbleSize val="0"/>
        </c:dLbls>
        <c:gapWidth val="219"/>
        <c:overlap val="-27"/>
        <c:axId val="2078046416"/>
        <c:axId val="2078039456"/>
      </c:barChart>
      <c:catAx>
        <c:axId val="2078046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2078039456"/>
        <c:crosses val="autoZero"/>
        <c:auto val="1"/>
        <c:lblAlgn val="ctr"/>
        <c:lblOffset val="100"/>
        <c:noMultiLvlLbl val="0"/>
      </c:catAx>
      <c:valAx>
        <c:axId val="2078039456"/>
        <c:scaling>
          <c:orientation val="minMax"/>
        </c:scaling>
        <c:delete val="1"/>
        <c:axPos val="l"/>
        <c:majorTickMark val="none"/>
        <c:minorTickMark val="none"/>
        <c:tickLblPos val="nextTo"/>
        <c:crossAx val="2078046416"/>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8-03-31T20:59:49.540" idx="1">
    <p:pos x="10" y="10"/>
    <p:text>Need excel icon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D11C5-F98B-ED4D-8864-9D9B184F72AD}" type="datetimeFigureOut">
              <a:rPr lang="en-US" smtClean="0"/>
              <a:t>4/23/18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56038-AB77-024F-8CCF-2A943C9B75EF}" type="slidenum">
              <a:rPr lang="en-US" smtClean="0"/>
              <a:t>‹#›</a:t>
            </a:fld>
            <a:endParaRPr lang="en-US"/>
          </a:p>
        </p:txBody>
      </p:sp>
    </p:spTree>
    <p:extLst>
      <p:ext uri="{BB962C8B-B14F-4D97-AF65-F5344CB8AC3E}">
        <p14:creationId xmlns:p14="http://schemas.microsoft.com/office/powerpoint/2010/main" val="1257379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me</a:t>
            </a:r>
          </a:p>
          <a:p>
            <a:endParaRPr lang="en-US" dirty="0" smtClean="0"/>
          </a:p>
          <a:p>
            <a:r>
              <a:rPr lang="en-US" dirty="0" smtClean="0"/>
              <a:t>- </a:t>
            </a:r>
            <a:r>
              <a:rPr lang="en-US" baseline="0" dirty="0" smtClean="0"/>
              <a:t> Kimberly Rubens, </a:t>
            </a:r>
            <a:r>
              <a:rPr lang="en-US" dirty="0" smtClean="0"/>
              <a:t>Second year</a:t>
            </a:r>
            <a:r>
              <a:rPr lang="en-US" baseline="0" dirty="0" smtClean="0"/>
              <a:t> Goldman School of Public Policy Student</a:t>
            </a:r>
          </a:p>
          <a:p>
            <a:endParaRPr lang="en-US" baseline="0" dirty="0" smtClean="0"/>
          </a:p>
          <a:p>
            <a:pPr marL="171450" indent="-171450">
              <a:buFontTx/>
              <a:buChar char="-"/>
            </a:pPr>
            <a:r>
              <a:rPr lang="en-US" baseline="0" dirty="0" smtClean="0"/>
              <a:t>Excel enthusiast </a:t>
            </a:r>
            <a:r>
              <a:rPr lang="mr-IN" baseline="0" dirty="0" smtClean="0"/>
              <a:t>–</a:t>
            </a:r>
            <a:r>
              <a:rPr lang="en-US" baseline="0" dirty="0" smtClean="0"/>
              <a:t> also available as a consultant via D-Lab for an individual Excel related questions</a:t>
            </a:r>
          </a:p>
          <a:p>
            <a:pPr marL="171450" indent="-171450">
              <a:buFontTx/>
              <a:buChar char="-"/>
            </a:pPr>
            <a:endParaRPr lang="en-US" baseline="0" dirty="0" smtClean="0"/>
          </a:p>
          <a:p>
            <a:pPr marL="171450" indent="-171450">
              <a:buFontTx/>
              <a:buChar char="-"/>
            </a:pPr>
            <a:r>
              <a:rPr lang="en-US" baseline="0" dirty="0" smtClean="0"/>
              <a:t>Fun fact:   </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a:t>
            </a:fld>
            <a:endParaRPr lang="en-US"/>
          </a:p>
        </p:txBody>
      </p:sp>
    </p:spTree>
    <p:extLst>
      <p:ext uri="{BB962C8B-B14F-4D97-AF65-F5344CB8AC3E}">
        <p14:creationId xmlns:p14="http://schemas.microsoft.com/office/powerpoint/2010/main" val="9780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10</a:t>
            </a:fld>
            <a:endParaRPr lang="en-US"/>
          </a:p>
        </p:txBody>
      </p:sp>
    </p:spTree>
    <p:extLst>
      <p:ext uri="{BB962C8B-B14F-4D97-AF65-F5344CB8AC3E}">
        <p14:creationId xmlns:p14="http://schemas.microsoft.com/office/powerpoint/2010/main" val="2114475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Text:</a:t>
            </a:r>
            <a:r>
              <a:rPr lang="en-US" baseline="0" dirty="0" smtClean="0"/>
              <a:t> </a:t>
            </a:r>
            <a:r>
              <a:rPr lang="en-US" dirty="0" smtClean="0"/>
              <a:t>Title short, check</a:t>
            </a:r>
          </a:p>
          <a:p>
            <a:r>
              <a:rPr lang="en-US" dirty="0" smtClean="0"/>
              <a:t>Text: Short active descriptive sentence, check</a:t>
            </a:r>
          </a:p>
          <a:p>
            <a:r>
              <a:rPr lang="en-US" dirty="0" smtClean="0"/>
              <a:t>Data: sourced, check</a:t>
            </a:r>
          </a:p>
          <a:p>
            <a:r>
              <a:rPr lang="en-US" dirty="0" smtClean="0"/>
              <a:t>Data: comparison </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11</a:t>
            </a:fld>
            <a:endParaRPr lang="en-US"/>
          </a:p>
        </p:txBody>
      </p:sp>
    </p:spTree>
    <p:extLst>
      <p:ext uri="{BB962C8B-B14F-4D97-AF65-F5344CB8AC3E}">
        <p14:creationId xmlns:p14="http://schemas.microsoft.com/office/powerpoint/2010/main" val="889099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sourced,</a:t>
            </a:r>
            <a:r>
              <a:rPr lang="en-US" baseline="0" dirty="0" smtClean="0"/>
              <a:t> used red and green, weird fading options, title is good but isn’t enough contrast, data isn’t aligned at 0%</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12</a:t>
            </a:fld>
            <a:endParaRPr lang="en-US"/>
          </a:p>
        </p:txBody>
      </p:sp>
    </p:spTree>
    <p:extLst>
      <p:ext uri="{BB962C8B-B14F-4D97-AF65-F5344CB8AC3E}">
        <p14:creationId xmlns:p14="http://schemas.microsoft.com/office/powerpoint/2010/main" val="1295825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13</a:t>
            </a:fld>
            <a:endParaRPr lang="en-US"/>
          </a:p>
        </p:txBody>
      </p:sp>
    </p:spTree>
    <p:extLst>
      <p:ext uri="{BB962C8B-B14F-4D97-AF65-F5344CB8AC3E}">
        <p14:creationId xmlns:p14="http://schemas.microsoft.com/office/powerpoint/2010/main" val="612809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14</a:t>
            </a:fld>
            <a:endParaRPr lang="en-US"/>
          </a:p>
        </p:txBody>
      </p:sp>
    </p:spTree>
    <p:extLst>
      <p:ext uri="{BB962C8B-B14F-4D97-AF65-F5344CB8AC3E}">
        <p14:creationId xmlns:p14="http://schemas.microsoft.com/office/powerpoint/2010/main" val="1663730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D46451-57E5-684D-8873-7289D4F00DF1}" type="slidenum">
              <a:rPr lang="en-US" smtClean="0"/>
              <a:t>15</a:t>
            </a:fld>
            <a:endParaRPr lang="en-US"/>
          </a:p>
        </p:txBody>
      </p:sp>
    </p:spTree>
    <p:extLst>
      <p:ext uri="{BB962C8B-B14F-4D97-AF65-F5344CB8AC3E}">
        <p14:creationId xmlns:p14="http://schemas.microsoft.com/office/powerpoint/2010/main" val="128049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16</a:t>
            </a:fld>
            <a:endParaRPr lang="en-US"/>
          </a:p>
        </p:txBody>
      </p:sp>
    </p:spTree>
    <p:extLst>
      <p:ext uri="{BB962C8B-B14F-4D97-AF65-F5344CB8AC3E}">
        <p14:creationId xmlns:p14="http://schemas.microsoft.com/office/powerpoint/2010/main" val="1778835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17</a:t>
            </a:fld>
            <a:endParaRPr lang="en-US"/>
          </a:p>
        </p:txBody>
      </p:sp>
    </p:spTree>
    <p:extLst>
      <p:ext uri="{BB962C8B-B14F-4D97-AF65-F5344CB8AC3E}">
        <p14:creationId xmlns:p14="http://schemas.microsoft.com/office/powerpoint/2010/main" val="604383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18</a:t>
            </a:fld>
            <a:endParaRPr lang="en-US"/>
          </a:p>
        </p:txBody>
      </p:sp>
    </p:spTree>
    <p:extLst>
      <p:ext uri="{BB962C8B-B14F-4D97-AF65-F5344CB8AC3E}">
        <p14:creationId xmlns:p14="http://schemas.microsoft.com/office/powerpoint/2010/main" val="281944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19</a:t>
            </a:fld>
            <a:endParaRPr lang="en-US"/>
          </a:p>
        </p:txBody>
      </p:sp>
    </p:spTree>
    <p:extLst>
      <p:ext uri="{BB962C8B-B14F-4D97-AF65-F5344CB8AC3E}">
        <p14:creationId xmlns:p14="http://schemas.microsoft.com/office/powerpoint/2010/main" val="2109861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2</a:t>
            </a:fld>
            <a:endParaRPr lang="en-US"/>
          </a:p>
        </p:txBody>
      </p:sp>
    </p:spTree>
    <p:extLst>
      <p:ext uri="{BB962C8B-B14F-4D97-AF65-F5344CB8AC3E}">
        <p14:creationId xmlns:p14="http://schemas.microsoft.com/office/powerpoint/2010/main" val="909824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endParaRPr lang="en-US" dirty="0" smtClean="0"/>
          </a:p>
          <a:p>
            <a:pPr marL="514350" indent="-514350">
              <a:buFont typeface="+mj-lt"/>
              <a:buAutoNum type="arabicPeriod"/>
            </a:pPr>
            <a:r>
              <a:rPr lang="en-US" dirty="0" smtClean="0"/>
              <a:t>Eyedropper</a:t>
            </a:r>
          </a:p>
          <a:p>
            <a:pPr marL="514350" indent="-514350">
              <a:buFont typeface="+mj-lt"/>
              <a:buAutoNum type="arabicPeriod"/>
            </a:pPr>
            <a:r>
              <a:rPr lang="en-US" dirty="0" smtClean="0"/>
              <a:t>Selecting Design Colors / Excel Colors</a:t>
            </a:r>
          </a:p>
          <a:p>
            <a:pPr marL="514350" indent="-514350">
              <a:buFont typeface="+mj-lt"/>
              <a:buAutoNum type="arabicPeriod"/>
            </a:pPr>
            <a:r>
              <a:rPr lang="en-US" dirty="0" smtClean="0"/>
              <a:t>Double clicking w/in a chart is your best friend</a:t>
            </a:r>
          </a:p>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20</a:t>
            </a:fld>
            <a:endParaRPr lang="en-US"/>
          </a:p>
        </p:txBody>
      </p:sp>
    </p:spTree>
    <p:extLst>
      <p:ext uri="{BB962C8B-B14F-4D97-AF65-F5344CB8AC3E}">
        <p14:creationId xmlns:p14="http://schemas.microsoft.com/office/powerpoint/2010/main" val="1694823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21</a:t>
            </a:fld>
            <a:endParaRPr lang="en-US"/>
          </a:p>
        </p:txBody>
      </p:sp>
    </p:spTree>
    <p:extLst>
      <p:ext uri="{BB962C8B-B14F-4D97-AF65-F5344CB8AC3E}">
        <p14:creationId xmlns:p14="http://schemas.microsoft.com/office/powerpoint/2010/main" val="1083936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Never to be used for a scholarly audience.</a:t>
            </a:r>
            <a:r>
              <a:rPr lang="en-US" baseline="0" dirty="0" smtClean="0"/>
              <a:t> Only for two pieces of information </a:t>
            </a:r>
            <a:r>
              <a:rPr lang="mr-IN" baseline="0" dirty="0" smtClean="0"/>
              <a:t>–</a:t>
            </a:r>
            <a:r>
              <a:rPr lang="en-US" baseline="0" dirty="0" smtClean="0"/>
              <a:t> mainly to highlight a disparity between the two, Sometimes you can use three data points</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22</a:t>
            </a:fld>
            <a:endParaRPr lang="en-US"/>
          </a:p>
        </p:txBody>
      </p:sp>
    </p:spTree>
    <p:extLst>
      <p:ext uri="{BB962C8B-B14F-4D97-AF65-F5344CB8AC3E}">
        <p14:creationId xmlns:p14="http://schemas.microsoft.com/office/powerpoint/2010/main" val="916200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only be used to highlight</a:t>
            </a:r>
            <a:r>
              <a:rPr lang="en-US" baseline="0" dirty="0" smtClean="0"/>
              <a:t> one number</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23</a:t>
            </a:fld>
            <a:endParaRPr lang="en-US"/>
          </a:p>
        </p:txBody>
      </p:sp>
    </p:spTree>
    <p:extLst>
      <p:ext uri="{BB962C8B-B14F-4D97-AF65-F5344CB8AC3E}">
        <p14:creationId xmlns:p14="http://schemas.microsoft.com/office/powerpoint/2010/main" val="873619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24</a:t>
            </a:fld>
            <a:endParaRPr lang="en-US"/>
          </a:p>
        </p:txBody>
      </p:sp>
    </p:spTree>
    <p:extLst>
      <p:ext uri="{BB962C8B-B14F-4D97-AF65-F5344CB8AC3E}">
        <p14:creationId xmlns:p14="http://schemas.microsoft.com/office/powerpoint/2010/main" val="1671269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25</a:t>
            </a:fld>
            <a:endParaRPr lang="en-US"/>
          </a:p>
        </p:txBody>
      </p:sp>
    </p:spTree>
    <p:extLst>
      <p:ext uri="{BB962C8B-B14F-4D97-AF65-F5344CB8AC3E}">
        <p14:creationId xmlns:p14="http://schemas.microsoft.com/office/powerpoint/2010/main" val="80202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87B6E852-1E9F-9546-8755-A3EAB0F901C3}" type="slidenum">
              <a:rPr lang="en-US" altLang="en-US"/>
              <a:pPr fontAlgn="base">
                <a:spcBef>
                  <a:spcPct val="0"/>
                </a:spcBef>
                <a:spcAft>
                  <a:spcPct val="0"/>
                </a:spcAft>
              </a:pPr>
              <a:t>28</a:t>
            </a:fld>
            <a:endParaRPr lang="en-US" altLang="en-US"/>
          </a:p>
        </p:txBody>
      </p:sp>
    </p:spTree>
    <p:extLst>
      <p:ext uri="{BB962C8B-B14F-4D97-AF65-F5344CB8AC3E}">
        <p14:creationId xmlns:p14="http://schemas.microsoft.com/office/powerpoint/2010/main" val="1318940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15CA4686-7316-FF47-979A-4BEEFFF90A21}" type="slidenum">
              <a:rPr lang="en-US" altLang="en-US"/>
              <a:pPr fontAlgn="base">
                <a:spcBef>
                  <a:spcPct val="0"/>
                </a:spcBef>
                <a:spcAft>
                  <a:spcPct val="0"/>
                </a:spcAft>
              </a:pPr>
              <a:t>29</a:t>
            </a:fld>
            <a:endParaRPr lang="en-US" altLang="en-US"/>
          </a:p>
        </p:txBody>
      </p:sp>
    </p:spTree>
    <p:extLst>
      <p:ext uri="{BB962C8B-B14F-4D97-AF65-F5344CB8AC3E}">
        <p14:creationId xmlns:p14="http://schemas.microsoft.com/office/powerpoint/2010/main" val="766958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30</a:t>
            </a:fld>
            <a:endParaRPr lang="en-US"/>
          </a:p>
        </p:txBody>
      </p:sp>
    </p:spTree>
    <p:extLst>
      <p:ext uri="{BB962C8B-B14F-4D97-AF65-F5344CB8AC3E}">
        <p14:creationId xmlns:p14="http://schemas.microsoft.com/office/powerpoint/2010/main" val="1475113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D46451-57E5-684D-8873-7289D4F00DF1}" type="slidenum">
              <a:rPr lang="en-US" smtClean="0"/>
              <a:t>31</a:t>
            </a:fld>
            <a:endParaRPr lang="en-US"/>
          </a:p>
        </p:txBody>
      </p:sp>
    </p:spTree>
    <p:extLst>
      <p:ext uri="{BB962C8B-B14F-4D97-AF65-F5344CB8AC3E}">
        <p14:creationId xmlns:p14="http://schemas.microsoft.com/office/powerpoint/2010/main" val="39996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a:t>
            </a:fld>
            <a:endParaRPr lang="en-US"/>
          </a:p>
        </p:txBody>
      </p:sp>
    </p:spTree>
    <p:extLst>
      <p:ext uri="{BB962C8B-B14F-4D97-AF65-F5344CB8AC3E}">
        <p14:creationId xmlns:p14="http://schemas.microsoft.com/office/powerpoint/2010/main" val="335052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32</a:t>
            </a:fld>
            <a:endParaRPr lang="en-US"/>
          </a:p>
        </p:txBody>
      </p:sp>
    </p:spTree>
    <p:extLst>
      <p:ext uri="{BB962C8B-B14F-4D97-AF65-F5344CB8AC3E}">
        <p14:creationId xmlns:p14="http://schemas.microsoft.com/office/powerpoint/2010/main" val="2102875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33</a:t>
            </a:fld>
            <a:endParaRPr lang="en-US"/>
          </a:p>
        </p:txBody>
      </p:sp>
    </p:spTree>
    <p:extLst>
      <p:ext uri="{BB962C8B-B14F-4D97-AF65-F5344CB8AC3E}">
        <p14:creationId xmlns:p14="http://schemas.microsoft.com/office/powerpoint/2010/main" val="1465093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35</a:t>
            </a:fld>
            <a:endParaRPr lang="en-US"/>
          </a:p>
        </p:txBody>
      </p:sp>
    </p:spTree>
    <p:extLst>
      <p:ext uri="{BB962C8B-B14F-4D97-AF65-F5344CB8AC3E}">
        <p14:creationId xmlns:p14="http://schemas.microsoft.com/office/powerpoint/2010/main" val="846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36</a:t>
            </a:fld>
            <a:endParaRPr lang="en-US"/>
          </a:p>
        </p:txBody>
      </p:sp>
    </p:spTree>
    <p:extLst>
      <p:ext uri="{BB962C8B-B14F-4D97-AF65-F5344CB8AC3E}">
        <p14:creationId xmlns:p14="http://schemas.microsoft.com/office/powerpoint/2010/main" val="215571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37</a:t>
            </a:fld>
            <a:endParaRPr lang="en-US"/>
          </a:p>
        </p:txBody>
      </p:sp>
    </p:spTree>
    <p:extLst>
      <p:ext uri="{BB962C8B-B14F-4D97-AF65-F5344CB8AC3E}">
        <p14:creationId xmlns:p14="http://schemas.microsoft.com/office/powerpoint/2010/main" val="843783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38</a:t>
            </a:fld>
            <a:endParaRPr lang="en-US"/>
          </a:p>
        </p:txBody>
      </p:sp>
    </p:spTree>
    <p:extLst>
      <p:ext uri="{BB962C8B-B14F-4D97-AF65-F5344CB8AC3E}">
        <p14:creationId xmlns:p14="http://schemas.microsoft.com/office/powerpoint/2010/main" val="1447106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39</a:t>
            </a:fld>
            <a:endParaRPr lang="en-US"/>
          </a:p>
        </p:txBody>
      </p:sp>
    </p:spTree>
    <p:extLst>
      <p:ext uri="{BB962C8B-B14F-4D97-AF65-F5344CB8AC3E}">
        <p14:creationId xmlns:p14="http://schemas.microsoft.com/office/powerpoint/2010/main" val="2081901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41</a:t>
            </a:fld>
            <a:endParaRPr lang="en-US"/>
          </a:p>
        </p:txBody>
      </p:sp>
    </p:spTree>
    <p:extLst>
      <p:ext uri="{BB962C8B-B14F-4D97-AF65-F5344CB8AC3E}">
        <p14:creationId xmlns:p14="http://schemas.microsoft.com/office/powerpoint/2010/main" val="894973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42</a:t>
            </a:fld>
            <a:endParaRPr lang="en-US"/>
          </a:p>
        </p:txBody>
      </p:sp>
    </p:spTree>
    <p:extLst>
      <p:ext uri="{BB962C8B-B14F-4D97-AF65-F5344CB8AC3E}">
        <p14:creationId xmlns:p14="http://schemas.microsoft.com/office/powerpoint/2010/main" val="16555077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43</a:t>
            </a:fld>
            <a:endParaRPr lang="en-US"/>
          </a:p>
        </p:txBody>
      </p:sp>
    </p:spTree>
    <p:extLst>
      <p:ext uri="{BB962C8B-B14F-4D97-AF65-F5344CB8AC3E}">
        <p14:creationId xmlns:p14="http://schemas.microsoft.com/office/powerpoint/2010/main" val="1581966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a:t>
            </a:fld>
            <a:endParaRPr lang="en-US"/>
          </a:p>
        </p:txBody>
      </p:sp>
    </p:spTree>
    <p:extLst>
      <p:ext uri="{BB962C8B-B14F-4D97-AF65-F5344CB8AC3E}">
        <p14:creationId xmlns:p14="http://schemas.microsoft.com/office/powerpoint/2010/main" val="644209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44</a:t>
            </a:fld>
            <a:endParaRPr lang="en-US"/>
          </a:p>
        </p:txBody>
      </p:sp>
    </p:spTree>
    <p:extLst>
      <p:ext uri="{BB962C8B-B14F-4D97-AF65-F5344CB8AC3E}">
        <p14:creationId xmlns:p14="http://schemas.microsoft.com/office/powerpoint/2010/main" val="1003966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46</a:t>
            </a:fld>
            <a:endParaRPr lang="en-US"/>
          </a:p>
        </p:txBody>
      </p:sp>
    </p:spTree>
    <p:extLst>
      <p:ext uri="{BB962C8B-B14F-4D97-AF65-F5344CB8AC3E}">
        <p14:creationId xmlns:p14="http://schemas.microsoft.com/office/powerpoint/2010/main" val="390012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47</a:t>
            </a:fld>
            <a:endParaRPr lang="en-US"/>
          </a:p>
        </p:txBody>
      </p:sp>
    </p:spTree>
    <p:extLst>
      <p:ext uri="{BB962C8B-B14F-4D97-AF65-F5344CB8AC3E}">
        <p14:creationId xmlns:p14="http://schemas.microsoft.com/office/powerpoint/2010/main" val="797636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48</a:t>
            </a:fld>
            <a:endParaRPr lang="en-US"/>
          </a:p>
        </p:txBody>
      </p:sp>
    </p:spTree>
    <p:extLst>
      <p:ext uri="{BB962C8B-B14F-4D97-AF65-F5344CB8AC3E}">
        <p14:creationId xmlns:p14="http://schemas.microsoft.com/office/powerpoint/2010/main" val="1947735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49</a:t>
            </a:fld>
            <a:endParaRPr lang="en-US"/>
          </a:p>
        </p:txBody>
      </p:sp>
    </p:spTree>
    <p:extLst>
      <p:ext uri="{BB962C8B-B14F-4D97-AF65-F5344CB8AC3E}">
        <p14:creationId xmlns:p14="http://schemas.microsoft.com/office/powerpoint/2010/main" val="1188007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50</a:t>
            </a:fld>
            <a:endParaRPr lang="en-US"/>
          </a:p>
        </p:txBody>
      </p:sp>
    </p:spTree>
    <p:extLst>
      <p:ext uri="{BB962C8B-B14F-4D97-AF65-F5344CB8AC3E}">
        <p14:creationId xmlns:p14="http://schemas.microsoft.com/office/powerpoint/2010/main" val="445628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found an</a:t>
            </a:r>
            <a:r>
              <a:rPr lang="en-US" baseline="0" dirty="0" smtClean="0"/>
              <a:t> interesting </a:t>
            </a:r>
            <a:r>
              <a:rPr lang="en-US" baseline="0" dirty="0" err="1" smtClean="0"/>
              <a:t>gallup</a:t>
            </a:r>
            <a:r>
              <a:rPr lang="en-US" baseline="0" dirty="0" smtClean="0"/>
              <a:t> article about media perceptions around the world that we’ll be using for our practice. HOWEVER, I have not spent time in the methodology of these results so I cannot speak to their validity, this is solely a class exercise. They provide complete methodology online</a:t>
            </a:r>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51</a:t>
            </a:fld>
            <a:endParaRPr lang="en-US"/>
          </a:p>
        </p:txBody>
      </p:sp>
    </p:spTree>
    <p:extLst>
      <p:ext uri="{BB962C8B-B14F-4D97-AF65-F5344CB8AC3E}">
        <p14:creationId xmlns:p14="http://schemas.microsoft.com/office/powerpoint/2010/main" val="126259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what I</a:t>
            </a:r>
            <a:r>
              <a:rPr lang="en-US" baseline="0" dirty="0" smtClean="0"/>
              <a:t> like</a:t>
            </a:r>
          </a:p>
          <a:p>
            <a:pPr marL="171450" indent="-171450">
              <a:buFont typeface="Arial" charset="0"/>
              <a:buChar char="•"/>
            </a:pPr>
            <a:r>
              <a:rPr lang="en-US" baseline="0" dirty="0" smtClean="0"/>
              <a:t>Only one graphic</a:t>
            </a:r>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52</a:t>
            </a:fld>
            <a:endParaRPr lang="en-US"/>
          </a:p>
        </p:txBody>
      </p:sp>
    </p:spTree>
    <p:extLst>
      <p:ext uri="{BB962C8B-B14F-4D97-AF65-F5344CB8AC3E}">
        <p14:creationId xmlns:p14="http://schemas.microsoft.com/office/powerpoint/2010/main" val="277220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what I don’t like</a:t>
            </a:r>
          </a:p>
          <a:p>
            <a:pPr marL="171450" indent="-171450">
              <a:buFont typeface="Arial" charset="0"/>
              <a:buChar char="•"/>
            </a:pPr>
            <a:r>
              <a:rPr lang="en-US" dirty="0" smtClean="0"/>
              <a:t>Too many colors</a:t>
            </a:r>
          </a:p>
          <a:p>
            <a:pPr marL="171450" indent="-171450">
              <a:buFont typeface="Arial" charset="0"/>
              <a:buChar char="•"/>
            </a:pPr>
            <a:r>
              <a:rPr lang="en-US" dirty="0" smtClean="0"/>
              <a:t>Icons are distracting, I would split up these statistics,</a:t>
            </a:r>
            <a:r>
              <a:rPr lang="en-US" baseline="0" dirty="0" smtClean="0"/>
              <a:t>  or maybe choose different icons</a:t>
            </a:r>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53</a:t>
            </a:fld>
            <a:endParaRPr lang="en-US"/>
          </a:p>
        </p:txBody>
      </p:sp>
    </p:spTree>
    <p:extLst>
      <p:ext uri="{BB962C8B-B14F-4D97-AF65-F5344CB8AC3E}">
        <p14:creationId xmlns:p14="http://schemas.microsoft.com/office/powerpoint/2010/main" val="133407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54</a:t>
            </a:fld>
            <a:endParaRPr lang="en-US"/>
          </a:p>
        </p:txBody>
      </p:sp>
    </p:spTree>
    <p:extLst>
      <p:ext uri="{BB962C8B-B14F-4D97-AF65-F5344CB8AC3E}">
        <p14:creationId xmlns:p14="http://schemas.microsoft.com/office/powerpoint/2010/main" val="2039681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a:t>
            </a:fld>
            <a:endParaRPr lang="en-US"/>
          </a:p>
        </p:txBody>
      </p:sp>
    </p:spTree>
    <p:extLst>
      <p:ext uri="{BB962C8B-B14F-4D97-AF65-F5344CB8AC3E}">
        <p14:creationId xmlns:p14="http://schemas.microsoft.com/office/powerpoint/2010/main" val="3449134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found an</a:t>
            </a:r>
            <a:r>
              <a:rPr lang="en-US" baseline="0" dirty="0" smtClean="0"/>
              <a:t> interesting </a:t>
            </a:r>
            <a:r>
              <a:rPr lang="en-US" baseline="0" dirty="0" err="1" smtClean="0"/>
              <a:t>gallup</a:t>
            </a:r>
            <a:r>
              <a:rPr lang="en-US" baseline="0" dirty="0" smtClean="0"/>
              <a:t> article about media perceptions around the world that we’ll be using for our practice. HOWEVER, I have not spent time in the methodology of these results so I cannot speak to their validity, this is solely a class exercise. They provide complete methodology online</a:t>
            </a:r>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55</a:t>
            </a:fld>
            <a:endParaRPr lang="en-US"/>
          </a:p>
        </p:txBody>
      </p:sp>
    </p:spTree>
    <p:extLst>
      <p:ext uri="{BB962C8B-B14F-4D97-AF65-F5344CB8AC3E}">
        <p14:creationId xmlns:p14="http://schemas.microsoft.com/office/powerpoint/2010/main" val="1883912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56</a:t>
            </a:fld>
            <a:endParaRPr lang="en-US"/>
          </a:p>
        </p:txBody>
      </p:sp>
    </p:spTree>
    <p:extLst>
      <p:ext uri="{BB962C8B-B14F-4D97-AF65-F5344CB8AC3E}">
        <p14:creationId xmlns:p14="http://schemas.microsoft.com/office/powerpoint/2010/main" val="358896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57</a:t>
            </a:fld>
            <a:endParaRPr lang="en-US"/>
          </a:p>
        </p:txBody>
      </p:sp>
    </p:spTree>
    <p:extLst>
      <p:ext uri="{BB962C8B-B14F-4D97-AF65-F5344CB8AC3E}">
        <p14:creationId xmlns:p14="http://schemas.microsoft.com/office/powerpoint/2010/main" val="1084848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58</a:t>
            </a:fld>
            <a:endParaRPr lang="en-US"/>
          </a:p>
        </p:txBody>
      </p:sp>
    </p:spTree>
    <p:extLst>
      <p:ext uri="{BB962C8B-B14F-4D97-AF65-F5344CB8AC3E}">
        <p14:creationId xmlns:p14="http://schemas.microsoft.com/office/powerpoint/2010/main" val="1732936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6</a:t>
            </a:fld>
            <a:endParaRPr lang="en-US"/>
          </a:p>
        </p:txBody>
      </p:sp>
    </p:spTree>
    <p:extLst>
      <p:ext uri="{BB962C8B-B14F-4D97-AF65-F5344CB8AC3E}">
        <p14:creationId xmlns:p14="http://schemas.microsoft.com/office/powerpoint/2010/main" val="1119396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7</a:t>
            </a:fld>
            <a:endParaRPr lang="en-US"/>
          </a:p>
        </p:txBody>
      </p:sp>
    </p:spTree>
    <p:extLst>
      <p:ext uri="{BB962C8B-B14F-4D97-AF65-F5344CB8AC3E}">
        <p14:creationId xmlns:p14="http://schemas.microsoft.com/office/powerpoint/2010/main" val="58851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8</a:t>
            </a:fld>
            <a:endParaRPr lang="en-US"/>
          </a:p>
        </p:txBody>
      </p:sp>
    </p:spTree>
    <p:extLst>
      <p:ext uri="{BB962C8B-B14F-4D97-AF65-F5344CB8AC3E}">
        <p14:creationId xmlns:p14="http://schemas.microsoft.com/office/powerpoint/2010/main" val="2063808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9</a:t>
            </a:fld>
            <a:endParaRPr lang="en-US"/>
          </a:p>
        </p:txBody>
      </p:sp>
    </p:spTree>
    <p:extLst>
      <p:ext uri="{BB962C8B-B14F-4D97-AF65-F5344CB8AC3E}">
        <p14:creationId xmlns:p14="http://schemas.microsoft.com/office/powerpoint/2010/main" val="552979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C80CC8-79AE-E94F-BD6E-B1C77ED8116B}"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C80CC8-79AE-E94F-BD6E-B1C77ED8116B}"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80598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C80CC8-79AE-E94F-BD6E-B1C77ED8116B}"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2016399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C80CC8-79AE-E94F-BD6E-B1C77ED8116B}"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86824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C80CC8-79AE-E94F-BD6E-B1C77ED8116B}"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237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C80CC8-79AE-E94F-BD6E-B1C77ED8116B}"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86686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C80CC8-79AE-E94F-BD6E-B1C77ED8116B}" type="datetimeFigureOut">
              <a:rPr lang="en-US" smtClean="0"/>
              <a:t>4/23/18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71094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C80CC8-79AE-E94F-BD6E-B1C77ED8116B}" type="datetimeFigureOut">
              <a:rPr lang="en-US" smtClean="0"/>
              <a:t>4/23/18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09523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80CC8-79AE-E94F-BD6E-B1C77ED8116B}" type="datetimeFigureOut">
              <a:rPr lang="en-US" smtClean="0"/>
              <a:t>4/23/18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58163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80CC8-79AE-E94F-BD6E-B1C77ED8116B}"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988677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80CC8-79AE-E94F-BD6E-B1C77ED8116B}"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6232782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C80CC8-79AE-E94F-BD6E-B1C77ED8116B}" type="datetimeFigureOut">
              <a:rPr lang="en-US" smtClean="0"/>
              <a:t>4/23/18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9D3E2-7868-A348-8054-07604D6F796E}" type="slidenum">
              <a:rPr lang="en-US" smtClean="0"/>
              <a:t>‹#›</a:t>
            </a:fld>
            <a:endParaRPr lang="en-US"/>
          </a:p>
        </p:txBody>
      </p:sp>
    </p:spTree>
    <p:extLst>
      <p:ext uri="{BB962C8B-B14F-4D97-AF65-F5344CB8AC3E}">
        <p14:creationId xmlns:p14="http://schemas.microsoft.com/office/powerpoint/2010/main" val="21395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5" Type="http://schemas.openxmlformats.org/officeDocument/2006/relationships/image" Target="../media/image19.pn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news.gallup.com/opinion/polling-matters/213239/taxes-may-certain-tax-reform-not.aspx"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news.gallup.com/opinion/polling-matters/213239/taxes-may-certain-tax-reform-not.aspx" TargetMode="External"/><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NUL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news.gallup.com/poll/209552/media-freedom-largely-stable-worldwide-2016.aspx?g_source=ASIA_PACIFIC&amp;g_medium=topic&amp;g_campaign=tile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3" Type="http://schemas.openxmlformats.org/officeDocument/2006/relationships/hyperlink" Target="http://www.iconarray.com/" TargetMode="External"/><Relationship Id="rId4" Type="http://schemas.openxmlformats.org/officeDocument/2006/relationships/hyperlink" Target="https://thenounproject.com/" TargetMode="External"/><Relationship Id="rId5" Type="http://schemas.openxmlformats.org/officeDocument/2006/relationships/hyperlink" Target="https://www.flaticon.com/" TargetMode="External"/><Relationship Id="rId6" Type="http://schemas.openxmlformats.org/officeDocument/2006/relationships/hyperlink" Target="http://www.vizhealth.org/wizard/" TargetMode="External"/><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592015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08184" y="1041400"/>
            <a:ext cx="10175631" cy="2387600"/>
          </a:xfrm>
        </p:spPr>
        <p:txBody>
          <a:bodyPr>
            <a:normAutofit/>
          </a:bodyPr>
          <a:lstStyle/>
          <a:p>
            <a:r>
              <a:rPr lang="en-US" dirty="0" smtClean="0">
                <a:solidFill>
                  <a:schemeClr val="tx2">
                    <a:lumMod val="75000"/>
                  </a:schemeClr>
                </a:solidFill>
                <a:latin typeface="Avenir Book" charset="0"/>
                <a:ea typeface="Avenir Book" charset="0"/>
                <a:cs typeface="Avenir Book" charset="0"/>
              </a:rPr>
              <a:t>Visualizations in Excel</a:t>
            </a:r>
            <a:endParaRPr lang="en-US" dirty="0">
              <a:solidFill>
                <a:schemeClr val="tx2">
                  <a:lumMod val="75000"/>
                </a:schemeClr>
              </a:solidFill>
              <a:latin typeface="Avenir Book" charset="0"/>
              <a:ea typeface="Avenir Book" charset="0"/>
              <a:cs typeface="Avenir Book" charset="0"/>
            </a:endParaRPr>
          </a:p>
        </p:txBody>
      </p:sp>
      <p:sp>
        <p:nvSpPr>
          <p:cNvPr id="3" name="Subtitle 2"/>
          <p:cNvSpPr>
            <a:spLocks noGrp="1"/>
          </p:cNvSpPr>
          <p:nvPr>
            <p:ph type="subTitle" idx="1"/>
          </p:nvPr>
        </p:nvSpPr>
        <p:spPr/>
        <p:txBody>
          <a:bodyPr/>
          <a:lstStyle/>
          <a:p>
            <a:r>
              <a:rPr lang="en-US" dirty="0" smtClean="0">
                <a:solidFill>
                  <a:schemeClr val="tx2">
                    <a:lumMod val="75000"/>
                  </a:schemeClr>
                </a:solidFill>
                <a:latin typeface="Avenir Book" charset="0"/>
                <a:ea typeface="Avenir Book" charset="0"/>
                <a:cs typeface="Avenir Book" charset="0"/>
              </a:rPr>
              <a:t>Spring Semester 2018</a:t>
            </a:r>
          </a:p>
          <a:p>
            <a:endParaRPr lang="en-US" dirty="0" smtClean="0">
              <a:solidFill>
                <a:schemeClr val="tx2">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241630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lumMod val="95000"/>
                  </a:schemeClr>
                </a:solidFill>
                <a:latin typeface="Avenir Book" charset="0"/>
                <a:ea typeface="Avenir Book" charset="0"/>
                <a:cs typeface="Avenir Book" charset="0"/>
              </a:rPr>
              <a:t>Kimberly’s Visualization Checklist</a:t>
            </a:r>
            <a:endParaRPr lang="en-US" dirty="0">
              <a:solidFill>
                <a:schemeClr val="bg1">
                  <a:lumMod val="95000"/>
                </a:schemeClr>
              </a:solidFill>
              <a:latin typeface="Avenir Book" charset="0"/>
              <a:ea typeface="Avenir Book" charset="0"/>
              <a:cs typeface="Avenir Book" charset="0"/>
            </a:endParaRPr>
          </a:p>
        </p:txBody>
      </p:sp>
      <p:sp>
        <p:nvSpPr>
          <p:cNvPr id="2" name="TextBox 1"/>
          <p:cNvSpPr txBox="1"/>
          <p:nvPr/>
        </p:nvSpPr>
        <p:spPr>
          <a:xfrm>
            <a:off x="558801" y="2760133"/>
            <a:ext cx="2286000" cy="3416320"/>
          </a:xfrm>
          <a:prstGeom prst="rect">
            <a:avLst/>
          </a:prstGeom>
          <a:noFill/>
        </p:spPr>
        <p:txBody>
          <a:bodyPr wrap="square" rtlCol="0">
            <a:spAutoFit/>
          </a:bodyPr>
          <a:lstStyle/>
          <a:p>
            <a:r>
              <a:rPr lang="en-US" dirty="0" smtClean="0"/>
              <a:t>Do the colors make sense?</a:t>
            </a:r>
          </a:p>
          <a:p>
            <a:endParaRPr lang="en-US" dirty="0"/>
          </a:p>
          <a:p>
            <a:r>
              <a:rPr lang="en-US" dirty="0" smtClean="0"/>
              <a:t>Are the colors not red and green?</a:t>
            </a:r>
          </a:p>
          <a:p>
            <a:endParaRPr lang="en-US" dirty="0"/>
          </a:p>
          <a:p>
            <a:r>
              <a:rPr lang="en-US" dirty="0" smtClean="0"/>
              <a:t>Did I use a tasteful (~3) amount of color?</a:t>
            </a:r>
          </a:p>
          <a:p>
            <a:endParaRPr lang="en-US" dirty="0"/>
          </a:p>
          <a:p>
            <a:r>
              <a:rPr lang="en-US" dirty="0" smtClean="0"/>
              <a:t>Have I refrained from using weird fading options?</a:t>
            </a:r>
            <a:endParaRPr lang="en-US" dirty="0"/>
          </a:p>
        </p:txBody>
      </p:sp>
      <p:sp>
        <p:nvSpPr>
          <p:cNvPr id="11" name="TextBox 10"/>
          <p:cNvSpPr txBox="1"/>
          <p:nvPr/>
        </p:nvSpPr>
        <p:spPr>
          <a:xfrm>
            <a:off x="3536245" y="2743200"/>
            <a:ext cx="2286000" cy="3693319"/>
          </a:xfrm>
          <a:prstGeom prst="rect">
            <a:avLst/>
          </a:prstGeom>
          <a:noFill/>
        </p:spPr>
        <p:txBody>
          <a:bodyPr wrap="square" rtlCol="0">
            <a:spAutoFit/>
          </a:bodyPr>
          <a:lstStyle/>
          <a:p>
            <a:r>
              <a:rPr lang="en-US" dirty="0" smtClean="0"/>
              <a:t>Is the text professional?</a:t>
            </a:r>
          </a:p>
          <a:p>
            <a:endParaRPr lang="en-US" dirty="0"/>
          </a:p>
          <a:p>
            <a:r>
              <a:rPr lang="en-US" dirty="0" smtClean="0"/>
              <a:t>Is there a title?</a:t>
            </a:r>
          </a:p>
          <a:p>
            <a:endParaRPr lang="en-US" dirty="0"/>
          </a:p>
          <a:p>
            <a:r>
              <a:rPr lang="en-US" dirty="0" smtClean="0"/>
              <a:t>Is the title active?</a:t>
            </a:r>
          </a:p>
          <a:p>
            <a:endParaRPr lang="en-US" dirty="0"/>
          </a:p>
          <a:p>
            <a:r>
              <a:rPr lang="en-US" dirty="0" smtClean="0"/>
              <a:t>Is there a short descriptive sentence?</a:t>
            </a:r>
          </a:p>
          <a:p>
            <a:endParaRPr lang="en-US" dirty="0"/>
          </a:p>
          <a:p>
            <a:r>
              <a:rPr lang="en-US" dirty="0" smtClean="0"/>
              <a:t>Is everything grammatically correct?</a:t>
            </a:r>
            <a:endParaRPr lang="en-US" dirty="0"/>
          </a:p>
        </p:txBody>
      </p:sp>
      <p:sp>
        <p:nvSpPr>
          <p:cNvPr id="12" name="TextBox 11"/>
          <p:cNvSpPr txBox="1"/>
          <p:nvPr/>
        </p:nvSpPr>
        <p:spPr>
          <a:xfrm>
            <a:off x="6513689" y="2760133"/>
            <a:ext cx="2286000" cy="1200329"/>
          </a:xfrm>
          <a:prstGeom prst="rect">
            <a:avLst/>
          </a:prstGeom>
          <a:noFill/>
        </p:spPr>
        <p:txBody>
          <a:bodyPr wrap="square" rtlCol="0">
            <a:spAutoFit/>
          </a:bodyPr>
          <a:lstStyle/>
          <a:p>
            <a:r>
              <a:rPr lang="en-US" dirty="0" smtClean="0"/>
              <a:t>Is it well aligned? </a:t>
            </a:r>
          </a:p>
          <a:p>
            <a:endParaRPr lang="en-US" dirty="0"/>
          </a:p>
          <a:p>
            <a:r>
              <a:rPr lang="en-US" dirty="0" smtClean="0"/>
              <a:t>Are the numbers big enough to read?</a:t>
            </a:r>
            <a:endParaRPr lang="en-US" dirty="0"/>
          </a:p>
        </p:txBody>
      </p:sp>
      <p:sp>
        <p:nvSpPr>
          <p:cNvPr id="13" name="TextBox 12"/>
          <p:cNvSpPr txBox="1"/>
          <p:nvPr/>
        </p:nvSpPr>
        <p:spPr>
          <a:xfrm>
            <a:off x="9491133" y="2743200"/>
            <a:ext cx="2286000" cy="3754874"/>
          </a:xfrm>
          <a:prstGeom prst="rect">
            <a:avLst/>
          </a:prstGeom>
          <a:noFill/>
        </p:spPr>
        <p:txBody>
          <a:bodyPr wrap="square" rtlCol="0">
            <a:spAutoFit/>
          </a:bodyPr>
          <a:lstStyle/>
          <a:p>
            <a:r>
              <a:rPr lang="en-US" sz="1700" dirty="0" smtClean="0"/>
              <a:t>Are my units labeled if necessary?</a:t>
            </a:r>
          </a:p>
          <a:p>
            <a:endParaRPr lang="en-US" sz="1700" dirty="0"/>
          </a:p>
          <a:p>
            <a:r>
              <a:rPr lang="en-US" sz="1700" dirty="0" smtClean="0"/>
              <a:t>Is there a comparison?</a:t>
            </a:r>
          </a:p>
          <a:p>
            <a:endParaRPr lang="en-US" sz="1700" dirty="0"/>
          </a:p>
          <a:p>
            <a:r>
              <a:rPr lang="en-US" sz="1700" dirty="0" smtClean="0"/>
              <a:t>Is that comparison clear?</a:t>
            </a:r>
          </a:p>
          <a:p>
            <a:endParaRPr lang="en-US" sz="1700" dirty="0"/>
          </a:p>
          <a:p>
            <a:r>
              <a:rPr lang="en-US" sz="1700" dirty="0" smtClean="0"/>
              <a:t>Have I deleted unnecessary grid lines?</a:t>
            </a:r>
          </a:p>
          <a:p>
            <a:endParaRPr lang="en-US" sz="1700" dirty="0"/>
          </a:p>
          <a:p>
            <a:r>
              <a:rPr lang="en-US" sz="1700" dirty="0" smtClean="0"/>
              <a:t>Is my data sourced in the bottom right or left hand corner?</a:t>
            </a:r>
            <a:endParaRPr lang="en-US" sz="17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94" y="1135240"/>
            <a:ext cx="1676061" cy="16760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197" y="937846"/>
            <a:ext cx="1793262" cy="17932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729" y="1134537"/>
            <a:ext cx="1625596" cy="162559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1267" y="1153279"/>
            <a:ext cx="1639982" cy="1639982"/>
          </a:xfrm>
          <a:prstGeom prst="rect">
            <a:avLst/>
          </a:prstGeom>
        </p:spPr>
      </p:pic>
    </p:spTree>
    <p:extLst>
      <p:ext uri="{BB962C8B-B14F-4D97-AF65-F5344CB8AC3E}">
        <p14:creationId xmlns:p14="http://schemas.microsoft.com/office/powerpoint/2010/main" val="1517432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lumMod val="95000"/>
                  </a:schemeClr>
                </a:solidFill>
                <a:latin typeface="Avenir Book" charset="0"/>
                <a:ea typeface="Avenir Book" charset="0"/>
                <a:cs typeface="Avenir Book" charset="0"/>
              </a:rPr>
              <a:t>Kimberly’s Visualization Checklist </a:t>
            </a:r>
            <a:endParaRPr lang="en-US" dirty="0">
              <a:solidFill>
                <a:schemeClr val="bg1">
                  <a:lumMod val="95000"/>
                </a:schemeClr>
              </a:solidFill>
              <a:latin typeface="Avenir Book" charset="0"/>
              <a:ea typeface="Avenir Book" charset="0"/>
              <a:cs typeface="Avenir Book" charset="0"/>
            </a:endParaRPr>
          </a:p>
        </p:txBody>
      </p:sp>
      <p:pic>
        <p:nvPicPr>
          <p:cNvPr id="5" name="Picture 4"/>
          <p:cNvPicPr/>
          <p:nvPr/>
        </p:nvPicPr>
        <p:blipFill>
          <a:blip r:embed="rId3"/>
          <a:stretch>
            <a:fillRect/>
          </a:stretch>
        </p:blipFill>
        <p:spPr>
          <a:xfrm>
            <a:off x="1910247" y="1325563"/>
            <a:ext cx="8391159" cy="52160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910" y="1048219"/>
            <a:ext cx="839381" cy="83938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279" y="2278123"/>
            <a:ext cx="839381" cy="839381"/>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3720" y="3674602"/>
            <a:ext cx="1016533" cy="101653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8032" y="4752262"/>
            <a:ext cx="1016533" cy="101653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5881" y="2154420"/>
            <a:ext cx="940919" cy="94091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5254" y="3581400"/>
            <a:ext cx="1016533" cy="1016533"/>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6681" y="4182868"/>
            <a:ext cx="1040439" cy="1040439"/>
          </a:xfrm>
          <a:prstGeom prst="rect">
            <a:avLst/>
          </a:prstGeom>
        </p:spPr>
      </p:pic>
    </p:spTree>
    <p:extLst>
      <p:ext uri="{BB962C8B-B14F-4D97-AF65-F5344CB8AC3E}">
        <p14:creationId xmlns:p14="http://schemas.microsoft.com/office/powerpoint/2010/main" val="540277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Do not</a:t>
            </a:r>
            <a:r>
              <a:rPr lang="mr-IN" sz="4000" dirty="0" smtClean="0">
                <a:solidFill>
                  <a:schemeClr val="bg1">
                    <a:lumMod val="95000"/>
                  </a:schemeClr>
                </a:solidFill>
                <a:latin typeface="Avenir Book" charset="0"/>
                <a:ea typeface="Avenir Book" charset="0"/>
                <a:cs typeface="Avenir Book" charset="0"/>
              </a:rPr>
              <a:t>…</a:t>
            </a:r>
            <a:r>
              <a:rPr lang="en-US" sz="4000" dirty="0" smtClean="0">
                <a:solidFill>
                  <a:schemeClr val="bg1">
                    <a:lumMod val="95000"/>
                  </a:schemeClr>
                </a:solidFill>
                <a:latin typeface="Avenir Book" charset="0"/>
                <a:ea typeface="Avenir Book" charset="0"/>
                <a:cs typeface="Avenir Book" charset="0"/>
              </a:rPr>
              <a:t>use weird fading options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462" y="1131704"/>
            <a:ext cx="8407075" cy="51804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4134" y="1131704"/>
            <a:ext cx="839381" cy="8393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825" y="5024421"/>
            <a:ext cx="1040439" cy="104043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8576" y="5295626"/>
            <a:ext cx="1016533" cy="1016533"/>
          </a:xfrm>
          <a:prstGeom prst="rect">
            <a:avLst/>
          </a:prstGeom>
        </p:spPr>
      </p:pic>
    </p:spTree>
    <p:extLst>
      <p:ext uri="{BB962C8B-B14F-4D97-AF65-F5344CB8AC3E}">
        <p14:creationId xmlns:p14="http://schemas.microsoft.com/office/powerpoint/2010/main" val="13037467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Do not</a:t>
            </a:r>
            <a:r>
              <a:rPr lang="mr-IN" sz="4000" dirty="0" smtClean="0">
                <a:solidFill>
                  <a:schemeClr val="bg1">
                    <a:lumMod val="95000"/>
                  </a:schemeClr>
                </a:solidFill>
                <a:latin typeface="Avenir Book" charset="0"/>
                <a:ea typeface="Avenir Book" charset="0"/>
                <a:cs typeface="Avenir Book" charset="0"/>
              </a:rPr>
              <a:t>…</a:t>
            </a:r>
            <a:r>
              <a:rPr lang="en-US" sz="4000" dirty="0" smtClean="0">
                <a:solidFill>
                  <a:schemeClr val="bg1">
                    <a:lumMod val="95000"/>
                  </a:schemeClr>
                </a:solidFill>
                <a:latin typeface="Avenir Book" charset="0"/>
                <a:ea typeface="Avenir Book" charset="0"/>
                <a:cs typeface="Avenir Book" charset="0"/>
              </a:rPr>
              <a:t>use 3-d Excel graphs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662781"/>
            <a:ext cx="8875059" cy="6858000"/>
          </a:xfrm>
          <a:prstGeom prst="rect">
            <a:avLst/>
          </a:prstGeom>
        </p:spPr>
      </p:pic>
    </p:spTree>
    <p:extLst>
      <p:ext uri="{BB962C8B-B14F-4D97-AF65-F5344CB8AC3E}">
        <p14:creationId xmlns:p14="http://schemas.microsoft.com/office/powerpoint/2010/main" val="21130213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Most importantly</a:t>
            </a:r>
            <a:r>
              <a:rPr lang="mr-IN" sz="4000" dirty="0" smtClean="0">
                <a:solidFill>
                  <a:schemeClr val="bg1">
                    <a:lumMod val="95000"/>
                  </a:schemeClr>
                </a:solidFill>
                <a:latin typeface="Avenir Book" charset="0"/>
                <a:ea typeface="Avenir Book" charset="0"/>
                <a:cs typeface="Avenir Book" charset="0"/>
              </a:rPr>
              <a:t>…</a:t>
            </a:r>
            <a:r>
              <a:rPr lang="en-US" sz="4000" dirty="0" smtClean="0">
                <a:solidFill>
                  <a:schemeClr val="bg1">
                    <a:lumMod val="95000"/>
                  </a:schemeClr>
                </a:solidFill>
                <a:latin typeface="Avenir Book" charset="0"/>
                <a:ea typeface="Avenir Book" charset="0"/>
                <a:cs typeface="Avenir Book" charset="0"/>
              </a:rPr>
              <a:t>DO  NOT USE EXCEL PRESETS</a:t>
            </a:r>
          </a:p>
        </p:txBody>
      </p:sp>
      <p:pic>
        <p:nvPicPr>
          <p:cNvPr id="5" name="Picture 4"/>
          <p:cNvPicPr>
            <a:picLocks noChangeAspect="1"/>
          </p:cNvPicPr>
          <p:nvPr/>
        </p:nvPicPr>
        <p:blipFill>
          <a:blip r:embed="rId3"/>
          <a:stretch>
            <a:fillRect/>
          </a:stretch>
        </p:blipFill>
        <p:spPr>
          <a:xfrm>
            <a:off x="1211937" y="1131704"/>
            <a:ext cx="9787780" cy="5472737"/>
          </a:xfrm>
          <a:prstGeom prst="rect">
            <a:avLst/>
          </a:prstGeom>
        </p:spPr>
      </p:pic>
    </p:spTree>
    <p:extLst>
      <p:ext uri="{BB962C8B-B14F-4D97-AF65-F5344CB8AC3E}">
        <p14:creationId xmlns:p14="http://schemas.microsoft.com/office/powerpoint/2010/main" val="1880025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45460495"/>
              </p:ext>
            </p:extLst>
          </p:nvPr>
        </p:nvGraphicFramePr>
        <p:xfrm>
          <a:off x="945395" y="1354660"/>
          <a:ext cx="10275377" cy="5103899"/>
        </p:xfrm>
        <a:graphic>
          <a:graphicData uri="http://schemas.openxmlformats.org/drawingml/2006/table">
            <a:tbl>
              <a:tblPr firstRow="1" bandRow="1">
                <a:tableStyleId>{912C8C85-51F0-491E-9774-3900AFEF0FD7}</a:tableStyleId>
              </a:tblPr>
              <a:tblGrid>
                <a:gridCol w="4874323">
                  <a:extLst>
                    <a:ext uri="{9D8B030D-6E8A-4147-A177-3AD203B41FA5}">
                      <a16:colId xmlns="" xmlns:a16="http://schemas.microsoft.com/office/drawing/2014/main" val="20000"/>
                    </a:ext>
                  </a:extLst>
                </a:gridCol>
                <a:gridCol w="5401054">
                  <a:extLst>
                    <a:ext uri="{9D8B030D-6E8A-4147-A177-3AD203B41FA5}">
                      <a16:colId xmlns="" xmlns:a16="http://schemas.microsoft.com/office/drawing/2014/main" val="20002"/>
                    </a:ext>
                  </a:extLst>
                </a:gridCol>
              </a:tblGrid>
              <a:tr h="624926">
                <a:tc>
                  <a:txBody>
                    <a:bodyPr/>
                    <a:lstStyle/>
                    <a:p>
                      <a:pPr algn="ctr"/>
                      <a:r>
                        <a:rPr lang="en-US" b="1" dirty="0">
                          <a:latin typeface="Avenir Book" charset="0"/>
                          <a:ea typeface="Avenir Book" charset="0"/>
                          <a:cs typeface="Avenir Book" charset="0"/>
                        </a:rPr>
                        <a:t>Type of Data</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2">
                        <a:lumMod val="75000"/>
                      </a:schemeClr>
                    </a:solidFill>
                  </a:tcPr>
                </a:tc>
                <a:tc>
                  <a:txBody>
                    <a:bodyPr/>
                    <a:lstStyle/>
                    <a:p>
                      <a:pPr algn="ctr"/>
                      <a:r>
                        <a:rPr lang="en-US" b="1" dirty="0">
                          <a:latin typeface="Avenir Book" charset="0"/>
                          <a:ea typeface="Avenir Book" charset="0"/>
                          <a:cs typeface="Avenir Book" charset="0"/>
                        </a:rPr>
                        <a:t>Try This!</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2">
                        <a:lumMod val="75000"/>
                      </a:schemeClr>
                    </a:solidFill>
                  </a:tcPr>
                </a:tc>
                <a:extLst>
                  <a:ext uri="{0D108BD9-81ED-4DB2-BD59-A6C34878D82A}">
                    <a16:rowId xmlns="" xmlns:a16="http://schemas.microsoft.com/office/drawing/2014/main" val="10000"/>
                  </a:ext>
                </a:extLst>
              </a:tr>
              <a:tr h="624926">
                <a:tc>
                  <a:txBody>
                    <a:bodyPr/>
                    <a:lstStyle/>
                    <a:p>
                      <a:pPr algn="r"/>
                      <a:r>
                        <a:rPr lang="en-US" b="1" dirty="0">
                          <a:latin typeface="Avenir Book" charset="0"/>
                          <a:ea typeface="Avenir Book" charset="0"/>
                          <a:cs typeface="Avenir Book" charset="0"/>
                        </a:rPr>
                        <a:t>Comparison (2 numbers)</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Doughnut Pie Graph!</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624926">
                <a:tc>
                  <a:txBody>
                    <a:bodyPr/>
                    <a:lstStyle/>
                    <a:p>
                      <a:pPr algn="r"/>
                      <a:r>
                        <a:rPr lang="en-US" b="1" dirty="0">
                          <a:latin typeface="Avenir Book" charset="0"/>
                          <a:ea typeface="Avenir Book" charset="0"/>
                          <a:cs typeface="Avenir Book" charset="0"/>
                        </a:rPr>
                        <a:t>Comparison 2</a:t>
                      </a:r>
                      <a:r>
                        <a:rPr lang="en-US" b="1" baseline="0" dirty="0">
                          <a:latin typeface="Avenir Book" charset="0"/>
                          <a:ea typeface="Avenir Book" charset="0"/>
                          <a:cs typeface="Avenir Book" charset="0"/>
                        </a:rPr>
                        <a:t> sets of data</a:t>
                      </a:r>
                      <a:endParaRPr lang="en-US" b="1" dirty="0">
                        <a:latin typeface="Avenir Book" charset="0"/>
                        <a:ea typeface="Avenir Book" charset="0"/>
                        <a:cs typeface="Avenir Book" charset="0"/>
                      </a:endParaRP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Slope-graph</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 xmlns:a16="http://schemas.microsoft.com/office/drawing/2014/main" val="1430248086"/>
                  </a:ext>
                </a:extLst>
              </a:tr>
              <a:tr h="624926">
                <a:tc>
                  <a:txBody>
                    <a:bodyPr/>
                    <a:lstStyle/>
                    <a:p>
                      <a:pPr algn="r"/>
                      <a:r>
                        <a:rPr lang="en-US" b="1" dirty="0">
                          <a:latin typeface="Avenir Book" charset="0"/>
                          <a:ea typeface="Avenir Book" charset="0"/>
                          <a:cs typeface="Avenir Book" charset="0"/>
                        </a:rPr>
                        <a:t>Benchmark / Relative Performance</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Bar</a:t>
                      </a:r>
                      <a:r>
                        <a:rPr lang="en-US" b="1" baseline="0" dirty="0">
                          <a:latin typeface="Avenir Book" charset="0"/>
                          <a:ea typeface="Avenir Book" charset="0"/>
                          <a:cs typeface="Avenir Book" charset="0"/>
                        </a:rPr>
                        <a:t> graph with benchmark line</a:t>
                      </a:r>
                      <a:endParaRPr lang="en-US" b="1" dirty="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624926">
                <a:tc>
                  <a:txBody>
                    <a:bodyPr/>
                    <a:lstStyle/>
                    <a:p>
                      <a:pPr algn="r"/>
                      <a:r>
                        <a:rPr lang="en-US" b="1" dirty="0">
                          <a:latin typeface="Avenir Book" charset="0"/>
                          <a:ea typeface="Avenir Book" charset="0"/>
                          <a:cs typeface="Avenir Book" charset="0"/>
                        </a:rPr>
                        <a:t>___ out</a:t>
                      </a:r>
                      <a:r>
                        <a:rPr lang="en-US" b="1" baseline="0" dirty="0">
                          <a:latin typeface="Avenir Book" charset="0"/>
                          <a:ea typeface="Avenir Book" charset="0"/>
                          <a:cs typeface="Avenir Book" charset="0"/>
                        </a:rPr>
                        <a:t> of ___ people say ____</a:t>
                      </a:r>
                      <a:endParaRPr lang="en-US" b="1" dirty="0">
                        <a:latin typeface="Avenir Book" charset="0"/>
                        <a:ea typeface="Avenir Book" charset="0"/>
                        <a:cs typeface="Avenir Book" charset="0"/>
                      </a:endParaRP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Use graphics from </a:t>
                      </a:r>
                      <a:r>
                        <a:rPr lang="en-US" b="1" dirty="0" smtClean="0">
                          <a:latin typeface="Avenir Book" charset="0"/>
                          <a:ea typeface="Avenir Book" charset="0"/>
                          <a:cs typeface="Avenir Book" charset="0"/>
                        </a:rPr>
                        <a:t>Icon</a:t>
                      </a:r>
                      <a:r>
                        <a:rPr lang="en-US" b="1" baseline="0" dirty="0" smtClean="0">
                          <a:latin typeface="Avenir Book" charset="0"/>
                          <a:ea typeface="Avenir Book" charset="0"/>
                          <a:cs typeface="Avenir Book" charset="0"/>
                        </a:rPr>
                        <a:t> Array PowerPoint or other graphic resource</a:t>
                      </a:r>
                      <a:endParaRPr lang="en-US" b="1" dirty="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714263">
                <a:tc>
                  <a:txBody>
                    <a:bodyPr/>
                    <a:lstStyle/>
                    <a:p>
                      <a:pPr algn="r"/>
                      <a:r>
                        <a:rPr lang="en-US" b="1" dirty="0">
                          <a:latin typeface="Avenir Book" charset="0"/>
                          <a:ea typeface="Avenir Book" charset="0"/>
                          <a:cs typeface="Avenir Book" charset="0"/>
                        </a:rPr>
                        <a:t>Comparing data of 2 groups of people</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Butterfly</a:t>
                      </a:r>
                      <a:r>
                        <a:rPr lang="en-US" b="1" baseline="0" dirty="0">
                          <a:latin typeface="Avenir Book" charset="0"/>
                          <a:ea typeface="Avenir Book" charset="0"/>
                          <a:cs typeface="Avenir Book" charset="0"/>
                        </a:rPr>
                        <a:t> graph</a:t>
                      </a:r>
                      <a:endParaRPr lang="en-US" b="1" dirty="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624926">
                <a:tc>
                  <a:txBody>
                    <a:bodyPr/>
                    <a:lstStyle/>
                    <a:p>
                      <a:pPr algn="r"/>
                      <a:r>
                        <a:rPr lang="en-US" b="1" dirty="0">
                          <a:latin typeface="Avenir Book" charset="0"/>
                          <a:ea typeface="Avenir Book" charset="0"/>
                          <a:cs typeface="Avenir Book" charset="0"/>
                        </a:rPr>
                        <a:t>Survey Data</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Stacked Bar Graph</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624926">
                <a:tc>
                  <a:txBody>
                    <a:bodyPr/>
                    <a:lstStyle/>
                    <a:p>
                      <a:pPr algn="r"/>
                      <a:r>
                        <a:rPr lang="en-US" b="1" dirty="0">
                          <a:latin typeface="Avenir Book" charset="0"/>
                          <a:ea typeface="Avenir Book" charset="0"/>
                          <a:cs typeface="Avenir Book" charset="0"/>
                        </a:rPr>
                        <a:t>Statistical Data</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Graph with Confidence Intervals</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Visualization – Graphing by Data Type</a:t>
            </a:r>
          </a:p>
        </p:txBody>
      </p:sp>
      <p:sp>
        <p:nvSpPr>
          <p:cNvPr id="3" name="Slide Number Placeholder 2">
            <a:extLst>
              <a:ext uri="{FF2B5EF4-FFF2-40B4-BE49-F238E27FC236}">
                <a16:creationId xmlns="" xmlns:a16="http://schemas.microsoft.com/office/drawing/2014/main" id="{1E806A21-D5DF-4CE9-A3F9-DAB769C1DEDA}"/>
              </a:ext>
            </a:extLst>
          </p:cNvPr>
          <p:cNvSpPr>
            <a:spLocks noGrp="1"/>
          </p:cNvSpPr>
          <p:nvPr>
            <p:ph type="sldNum" sz="quarter" idx="12"/>
          </p:nvPr>
        </p:nvSpPr>
        <p:spPr/>
        <p:txBody>
          <a:bodyPr/>
          <a:lstStyle/>
          <a:p>
            <a:fld id="{1C0CA4DA-9BCF-4F12-AD27-179F4BD24842}" type="slidenum">
              <a:rPr lang="en-US" smtClean="0"/>
              <a:t>15</a:t>
            </a:fld>
            <a:endParaRPr lang="en-US"/>
          </a:p>
        </p:txBody>
      </p:sp>
    </p:spTree>
    <p:extLst>
      <p:ext uri="{BB962C8B-B14F-4D97-AF65-F5344CB8AC3E}">
        <p14:creationId xmlns:p14="http://schemas.microsoft.com/office/powerpoint/2010/main" val="1711086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07"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lumMod val="95000"/>
                  </a:schemeClr>
                </a:solidFill>
                <a:latin typeface="Avenir Book" charset="0"/>
                <a:ea typeface="Avenir Book" charset="0"/>
                <a:cs typeface="Avenir Book" charset="0"/>
              </a:rPr>
              <a:t>My Favorite Resources</a:t>
            </a:r>
            <a:endParaRPr lang="en-US" dirty="0">
              <a:solidFill>
                <a:schemeClr val="bg1">
                  <a:lumMod val="95000"/>
                </a:schemeClr>
              </a:solidFill>
              <a:latin typeface="Avenir Book" charset="0"/>
              <a:ea typeface="Avenir Book" charset="0"/>
              <a:cs typeface="Avenir Book" charset="0"/>
            </a:endParaRPr>
          </a:p>
        </p:txBody>
      </p:sp>
      <p:sp>
        <p:nvSpPr>
          <p:cNvPr id="2" name="TextBox 1"/>
          <p:cNvSpPr txBox="1"/>
          <p:nvPr/>
        </p:nvSpPr>
        <p:spPr>
          <a:xfrm>
            <a:off x="753035" y="1600200"/>
            <a:ext cx="5540189" cy="3785652"/>
          </a:xfrm>
          <a:prstGeom prst="rect">
            <a:avLst/>
          </a:prstGeom>
          <a:noFill/>
        </p:spPr>
        <p:txBody>
          <a:bodyPr wrap="square" rtlCol="0">
            <a:spAutoFit/>
          </a:bodyPr>
          <a:lstStyle/>
          <a:p>
            <a:pPr marL="514350" indent="-514350">
              <a:buAutoNum type="arabicPeriod"/>
            </a:pPr>
            <a:r>
              <a:rPr lang="en-US" sz="3000" dirty="0" smtClean="0">
                <a:latin typeface="Avenir Book" charset="0"/>
                <a:ea typeface="Avenir Book" charset="0"/>
                <a:cs typeface="Avenir Book" charset="0"/>
              </a:rPr>
              <a:t>Anything by Edward </a:t>
            </a:r>
            <a:r>
              <a:rPr lang="en-US" sz="3000" dirty="0" err="1" smtClean="0">
                <a:latin typeface="Avenir Book" charset="0"/>
                <a:ea typeface="Avenir Book" charset="0"/>
                <a:cs typeface="Avenir Book" charset="0"/>
              </a:rPr>
              <a:t>Tufte</a:t>
            </a:r>
            <a:endParaRPr lang="en-US" sz="3000" dirty="0">
              <a:latin typeface="Avenir Book" charset="0"/>
              <a:ea typeface="Avenir Book" charset="0"/>
              <a:cs typeface="Avenir Book" charset="0"/>
            </a:endParaRPr>
          </a:p>
          <a:p>
            <a:pPr marL="514350" indent="-514350">
              <a:buAutoNum type="arabicPeriod"/>
            </a:pPr>
            <a:endParaRPr lang="en-US" sz="3000" dirty="0" smtClean="0">
              <a:latin typeface="Avenir Book" charset="0"/>
              <a:ea typeface="Avenir Book" charset="0"/>
              <a:cs typeface="Avenir Book" charset="0"/>
            </a:endParaRPr>
          </a:p>
          <a:p>
            <a:pPr marL="514350" indent="-514350">
              <a:buFont typeface="+mj-lt"/>
              <a:buAutoNum type="arabicPeriod"/>
            </a:pPr>
            <a:r>
              <a:rPr lang="en-US" sz="3000" dirty="0" smtClean="0">
                <a:latin typeface="Avenir Book" charset="0"/>
                <a:ea typeface="Avenir Book" charset="0"/>
                <a:cs typeface="Avenir Book" charset="0"/>
              </a:rPr>
              <a:t>Patty </a:t>
            </a:r>
            <a:r>
              <a:rPr lang="en-US" sz="3000" dirty="0" err="1" smtClean="0">
                <a:latin typeface="Avenir Book" charset="0"/>
                <a:ea typeface="Avenir Book" charset="0"/>
                <a:cs typeface="Avenir Book" charset="0"/>
              </a:rPr>
              <a:t>Frontiera’s</a:t>
            </a:r>
            <a:r>
              <a:rPr lang="en-US" sz="3000" dirty="0" smtClean="0">
                <a:latin typeface="Avenir Book" charset="0"/>
                <a:ea typeface="Avenir Book" charset="0"/>
                <a:cs typeface="Avenir Book" charset="0"/>
              </a:rPr>
              <a:t> D-Lab Class</a:t>
            </a:r>
          </a:p>
          <a:p>
            <a:pPr marL="514350" indent="-514350">
              <a:buFont typeface="+mj-lt"/>
              <a:buAutoNum type="arabicPeriod"/>
            </a:pPr>
            <a:endParaRPr lang="en-US" sz="3000" dirty="0" smtClean="0">
              <a:latin typeface="Avenir Book" charset="0"/>
              <a:ea typeface="Avenir Book" charset="0"/>
              <a:cs typeface="Avenir Book" charset="0"/>
            </a:endParaRPr>
          </a:p>
          <a:p>
            <a:pPr marL="514350" indent="-514350">
              <a:buFont typeface="+mj-lt"/>
              <a:buAutoNum type="arabicPeriod"/>
            </a:pPr>
            <a:r>
              <a:rPr lang="en-US" sz="3000" dirty="0" smtClean="0">
                <a:latin typeface="Avenir Book" charset="0"/>
                <a:ea typeface="Avenir Book" charset="0"/>
                <a:cs typeface="Avenir Book" charset="0"/>
              </a:rPr>
              <a:t>Stephanie Evergreen’s </a:t>
            </a:r>
            <a:r>
              <a:rPr lang="en-US" sz="3000" i="1" dirty="0" smtClean="0">
                <a:latin typeface="Avenir Book" charset="0"/>
                <a:ea typeface="Avenir Book" charset="0"/>
                <a:cs typeface="Avenir Book" charset="0"/>
              </a:rPr>
              <a:t>Effective Data Visualization &amp; Presenting Data Effectively</a:t>
            </a:r>
            <a:endParaRPr lang="en-US" sz="3000" dirty="0">
              <a:latin typeface="Avenir Book" charset="0"/>
              <a:ea typeface="Avenir Book" charset="0"/>
              <a:cs typeface="Avenir Book"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699" y="1325563"/>
            <a:ext cx="4828032" cy="23019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207" y="3754495"/>
            <a:ext cx="2405016" cy="2976505"/>
          </a:xfrm>
          <a:prstGeom prst="rect">
            <a:avLst/>
          </a:prstGeom>
        </p:spPr>
      </p:pic>
    </p:spTree>
    <p:extLst>
      <p:ext uri="{BB962C8B-B14F-4D97-AF65-F5344CB8AC3E}">
        <p14:creationId xmlns:p14="http://schemas.microsoft.com/office/powerpoint/2010/main" val="2128679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smtClean="0">
                <a:solidFill>
                  <a:schemeClr val="tx2">
                    <a:lumMod val="75000"/>
                  </a:schemeClr>
                </a:solidFill>
                <a:latin typeface="Avenir Book" charset="0"/>
                <a:ea typeface="Avenir Book" charset="0"/>
                <a:cs typeface="Avenir Book" charset="0"/>
              </a:rPr>
              <a:t>Slopegraphs</a:t>
            </a:r>
            <a:r>
              <a:rPr lang="en-US" dirty="0" smtClean="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Butterfly Graphs</a:t>
            </a:r>
            <a:endParaRPr lang="en-US" dirty="0" smtClean="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6551" y="4122252"/>
            <a:ext cx="5835449" cy="2676037"/>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773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5" y="-1938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lumMod val="95000"/>
                  </a:schemeClr>
                </a:solidFill>
                <a:latin typeface="Avenir Book" charset="0"/>
                <a:ea typeface="Avenir Book" charset="0"/>
                <a:cs typeface="Avenir Book" charset="0"/>
              </a:rPr>
              <a:t>Clustered Bar Graph: Before</a:t>
            </a:r>
            <a:endParaRPr lang="en-US" dirty="0">
              <a:solidFill>
                <a:schemeClr val="bg1">
                  <a:lumMod val="95000"/>
                </a:schemeClr>
              </a:solidFill>
              <a:latin typeface="Avenir Book" charset="0"/>
              <a:ea typeface="Avenir Book" charset="0"/>
              <a:cs typeface="Avenir Book" charset="0"/>
            </a:endParaRPr>
          </a:p>
        </p:txBody>
      </p:sp>
      <p:graphicFrame>
        <p:nvGraphicFramePr>
          <p:cNvPr id="7" name="Chart 6"/>
          <p:cNvGraphicFramePr>
            <a:graphicFrameLocks/>
          </p:cNvGraphicFramePr>
          <p:nvPr>
            <p:extLst/>
          </p:nvPr>
        </p:nvGraphicFramePr>
        <p:xfrm>
          <a:off x="1730375" y="937846"/>
          <a:ext cx="8731250" cy="5600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4128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6208" y="-1535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lumMod val="95000"/>
                  </a:schemeClr>
                </a:solidFill>
                <a:latin typeface="Avenir Book" charset="0"/>
                <a:ea typeface="Avenir Book" charset="0"/>
                <a:cs typeface="Avenir Book" charset="0"/>
              </a:rPr>
              <a:t>Clustered Bar Graph: After</a:t>
            </a:r>
            <a:endParaRPr lang="en-US" dirty="0">
              <a:solidFill>
                <a:schemeClr val="bg1">
                  <a:lumMod val="95000"/>
                </a:schemeClr>
              </a:solidFill>
              <a:latin typeface="Avenir Book" charset="0"/>
              <a:ea typeface="Avenir Book" charset="0"/>
              <a:cs typeface="Avenir Book"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093" y="1325563"/>
            <a:ext cx="8354966" cy="5012980"/>
          </a:xfrm>
          <a:prstGeom prst="rect">
            <a:avLst/>
          </a:prstGeom>
        </p:spPr>
      </p:pic>
    </p:spTree>
    <p:extLst>
      <p:ext uri="{BB962C8B-B14F-4D97-AF65-F5344CB8AC3E}">
        <p14:creationId xmlns:p14="http://schemas.microsoft.com/office/powerpoint/2010/main" val="1982015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smtClean="0">
                <a:solidFill>
                  <a:schemeClr val="tx2">
                    <a:lumMod val="75000"/>
                  </a:schemeClr>
                </a:solidFill>
                <a:latin typeface="Avenir Book" charset="0"/>
                <a:ea typeface="Avenir Book" charset="0"/>
                <a:cs typeface="Avenir Book" charset="0"/>
              </a:rPr>
              <a:t>Slopegraphs</a:t>
            </a:r>
            <a:r>
              <a:rPr lang="en-US" dirty="0" smtClean="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Butterfly Graphs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16814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95" y="-193859"/>
            <a:ext cx="11799525" cy="1325563"/>
          </a:xfrm>
        </p:spPr>
        <p:txBody>
          <a:bodyPr/>
          <a:lstStyle/>
          <a:p>
            <a:r>
              <a:rPr lang="en-US" dirty="0" smtClean="0">
                <a:solidFill>
                  <a:schemeClr val="bg1">
                    <a:lumMod val="95000"/>
                  </a:schemeClr>
                </a:solidFill>
              </a:rPr>
              <a:t>Clustered Bar Graph Instructions</a:t>
            </a:r>
            <a:endParaRPr lang="en-US" dirty="0">
              <a:solidFill>
                <a:schemeClr val="bg1">
                  <a:lumMod val="9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43696422"/>
              </p:ext>
            </p:extLst>
          </p:nvPr>
        </p:nvGraphicFramePr>
        <p:xfrm>
          <a:off x="243960" y="1012044"/>
          <a:ext cx="11333793" cy="5771757"/>
        </p:xfrm>
        <a:graphic>
          <a:graphicData uri="http://schemas.openxmlformats.org/drawingml/2006/table">
            <a:tbl>
              <a:tblPr firstRow="1" bandRow="1">
                <a:tableStyleId>{2D5ABB26-0587-4C30-8999-92F81FD0307C}</a:tableStyleId>
              </a:tblPr>
              <a:tblGrid>
                <a:gridCol w="790097"/>
                <a:gridCol w="10543696"/>
              </a:tblGrid>
              <a:tr h="379740">
                <a:tc>
                  <a:txBody>
                    <a:bodyPr/>
                    <a:lstStyle/>
                    <a:p>
                      <a:pPr algn="r"/>
                      <a:r>
                        <a:rPr lang="en-US" sz="2000" dirty="0" smtClean="0">
                          <a:solidFill>
                            <a:schemeClr val="tx2">
                              <a:lumMod val="75000"/>
                            </a:schemeClr>
                          </a:solidFill>
                          <a:latin typeface="Avenir Book" charset="0"/>
                          <a:ea typeface="Avenir Book" charset="0"/>
                          <a:cs typeface="Avenir Book" charset="0"/>
                        </a:rPr>
                        <a:t>1</a:t>
                      </a:r>
                      <a:endParaRPr lang="en-US" sz="2000" dirty="0">
                        <a:solidFill>
                          <a:schemeClr val="tx2">
                            <a:lumMod val="75000"/>
                          </a:schemeClr>
                        </a:solidFill>
                        <a:latin typeface="Avenir Book" charset="0"/>
                        <a:ea typeface="Avenir Book" charset="0"/>
                        <a:cs typeface="Avenir Book" charset="0"/>
                      </a:endParaRPr>
                    </a:p>
                  </a:txBody>
                  <a:tcPr anchor="ctr">
                    <a:noFill/>
                  </a:tcPr>
                </a:tc>
                <a:tc>
                  <a:txBody>
                    <a:bodyPr/>
                    <a:lstStyle/>
                    <a:p>
                      <a:pPr marL="0" indent="0">
                        <a:buFont typeface="+mj-lt"/>
                        <a:buNone/>
                      </a:pPr>
                      <a:r>
                        <a:rPr lang="en-US" sz="1800" dirty="0" smtClean="0">
                          <a:solidFill>
                            <a:schemeClr val="tx2">
                              <a:lumMod val="75000"/>
                            </a:schemeClr>
                          </a:solidFill>
                        </a:rPr>
                        <a:t>Select the design colors you would like to use under the ”Page Layout” tab. I like “Blue Warm.” </a:t>
                      </a:r>
                      <a:endParaRPr lang="en-US" sz="1800" dirty="0">
                        <a:solidFill>
                          <a:schemeClr val="tx2">
                            <a:lumMod val="75000"/>
                          </a:schemeClr>
                        </a:solidFill>
                      </a:endParaRPr>
                    </a:p>
                  </a:txBody>
                  <a:tcPr>
                    <a:noFill/>
                  </a:tcPr>
                </a:tc>
              </a:tr>
              <a:tr h="403006">
                <a:tc>
                  <a:txBody>
                    <a:bodyPr/>
                    <a:lstStyle/>
                    <a:p>
                      <a:pPr algn="r"/>
                      <a:r>
                        <a:rPr lang="en-US" sz="2000" dirty="0" smtClean="0">
                          <a:solidFill>
                            <a:schemeClr val="tx2">
                              <a:lumMod val="75000"/>
                            </a:schemeClr>
                          </a:solidFill>
                          <a:latin typeface="Avenir Book" charset="0"/>
                          <a:ea typeface="Avenir Book" charset="0"/>
                          <a:cs typeface="Avenir Book" charset="0"/>
                        </a:rPr>
                        <a:t>2</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Select the data A3:B11</a:t>
                      </a:r>
                      <a:r>
                        <a:rPr lang="en-US" sz="1800" baseline="0" dirty="0" smtClean="0">
                          <a:solidFill>
                            <a:schemeClr val="tx2">
                              <a:lumMod val="75000"/>
                            </a:schemeClr>
                          </a:solidFill>
                        </a:rPr>
                        <a:t> in the workbook, don’t forget keyboard shortcuts!</a:t>
                      </a:r>
                      <a:endParaRPr lang="en-US" sz="1800" dirty="0">
                        <a:solidFill>
                          <a:schemeClr val="tx2">
                            <a:lumMod val="75000"/>
                          </a:schemeClr>
                        </a:solidFill>
                      </a:endParaRPr>
                    </a:p>
                  </a:txBody>
                  <a:tcPr/>
                </a:tc>
              </a:tr>
              <a:tr h="376512">
                <a:tc>
                  <a:txBody>
                    <a:bodyPr/>
                    <a:lstStyle/>
                    <a:p>
                      <a:pPr algn="r"/>
                      <a:r>
                        <a:rPr lang="en-US" sz="2000" dirty="0" smtClean="0">
                          <a:solidFill>
                            <a:schemeClr val="tx2">
                              <a:lumMod val="75000"/>
                            </a:schemeClr>
                          </a:solidFill>
                          <a:latin typeface="Avenir Book" charset="0"/>
                          <a:ea typeface="Avenir Book" charset="0"/>
                          <a:cs typeface="Avenir Book" charset="0"/>
                        </a:rPr>
                        <a:t>3</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On</a:t>
                      </a:r>
                      <a:r>
                        <a:rPr lang="en-US" sz="1800" baseline="0" dirty="0" smtClean="0">
                          <a:solidFill>
                            <a:schemeClr val="tx2">
                              <a:lumMod val="75000"/>
                            </a:schemeClr>
                          </a:solidFill>
                        </a:rPr>
                        <a:t> the Excel Ribbon, go to Insert tab, select the first chart this is recommended, ”Clustered Bar Graph”</a:t>
                      </a:r>
                      <a:endParaRPr lang="en-US" sz="1800" dirty="0">
                        <a:solidFill>
                          <a:schemeClr val="tx2">
                            <a:lumMod val="75000"/>
                          </a:schemeClr>
                        </a:solidFill>
                      </a:endParaRPr>
                    </a:p>
                  </a:txBody>
                  <a:tcPr/>
                </a:tc>
              </a:tr>
              <a:tr h="381849">
                <a:tc>
                  <a:txBody>
                    <a:bodyPr/>
                    <a:lstStyle/>
                    <a:p>
                      <a:pPr algn="r"/>
                      <a:r>
                        <a:rPr lang="en-US" sz="2000" dirty="0" smtClean="0">
                          <a:solidFill>
                            <a:schemeClr val="tx2">
                              <a:lumMod val="75000"/>
                            </a:schemeClr>
                          </a:solidFill>
                          <a:latin typeface="Avenir Book" charset="0"/>
                          <a:ea typeface="Avenir Book" charset="0"/>
                          <a:cs typeface="Avenir Book" charset="0"/>
                        </a:rPr>
                        <a:t>4</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Give your chart a title,</a:t>
                      </a:r>
                      <a:r>
                        <a:rPr lang="en-US" sz="1800" baseline="0" dirty="0" smtClean="0">
                          <a:solidFill>
                            <a:schemeClr val="tx2">
                              <a:lumMod val="75000"/>
                            </a:schemeClr>
                          </a:solidFill>
                        </a:rPr>
                        <a:t> make the text darker</a:t>
                      </a:r>
                      <a:endParaRPr lang="en-US" sz="1800" dirty="0">
                        <a:solidFill>
                          <a:schemeClr val="tx2">
                            <a:lumMod val="75000"/>
                          </a:schemeClr>
                        </a:solidFill>
                      </a:endParaRPr>
                    </a:p>
                  </a:txBody>
                  <a:tcPr/>
                </a:tc>
              </a:tr>
              <a:tr h="387186">
                <a:tc>
                  <a:txBody>
                    <a:bodyPr/>
                    <a:lstStyle/>
                    <a:p>
                      <a:pPr algn="r"/>
                      <a:r>
                        <a:rPr lang="en-US" sz="2000" dirty="0" smtClean="0">
                          <a:solidFill>
                            <a:schemeClr val="tx2">
                              <a:lumMod val="75000"/>
                            </a:schemeClr>
                          </a:solidFill>
                          <a:latin typeface="Avenir Book" charset="0"/>
                          <a:ea typeface="Avenir Book" charset="0"/>
                          <a:cs typeface="Avenir Book" charset="0"/>
                        </a:rPr>
                        <a:t>5</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Delete the vertical</a:t>
                      </a:r>
                      <a:r>
                        <a:rPr lang="en-US" sz="1800" baseline="0" dirty="0" smtClean="0">
                          <a:solidFill>
                            <a:schemeClr val="tx2">
                              <a:lumMod val="75000"/>
                            </a:schemeClr>
                          </a:solidFill>
                        </a:rPr>
                        <a:t> lines, x-axis labels</a:t>
                      </a:r>
                      <a:endParaRPr lang="en-US" sz="1800" dirty="0">
                        <a:solidFill>
                          <a:schemeClr val="tx2">
                            <a:lumMod val="75000"/>
                          </a:schemeClr>
                        </a:solidFill>
                      </a:endParaRPr>
                    </a:p>
                  </a:txBody>
                  <a:tcPr/>
                </a:tc>
              </a:tr>
              <a:tr h="387186">
                <a:tc>
                  <a:txBody>
                    <a:bodyPr/>
                    <a:lstStyle/>
                    <a:p>
                      <a:pPr algn="r"/>
                      <a:r>
                        <a:rPr lang="en-US" sz="2000" dirty="0" smtClean="0">
                          <a:solidFill>
                            <a:schemeClr val="tx2">
                              <a:lumMod val="75000"/>
                            </a:schemeClr>
                          </a:solidFill>
                          <a:latin typeface="Avenir Book" charset="0"/>
                          <a:ea typeface="Avenir Book" charset="0"/>
                          <a:cs typeface="Avenir Book" charset="0"/>
                        </a:rPr>
                        <a:t>6</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Sort your data:</a:t>
                      </a:r>
                      <a:r>
                        <a:rPr lang="en-US" sz="1800" baseline="0" dirty="0" smtClean="0">
                          <a:solidFill>
                            <a:schemeClr val="tx2">
                              <a:lumMod val="75000"/>
                            </a:schemeClr>
                          </a:solidFill>
                        </a:rPr>
                        <a:t> select A3:B11, click the sort button under the data tab, choose column B, “largest to smallest”</a:t>
                      </a:r>
                      <a:endParaRPr lang="en-US" sz="1800" dirty="0">
                        <a:solidFill>
                          <a:schemeClr val="tx2">
                            <a:lumMod val="75000"/>
                          </a:schemeClr>
                        </a:solidFill>
                      </a:endParaRPr>
                    </a:p>
                  </a:txBody>
                  <a:tcPr/>
                </a:tc>
              </a:tr>
              <a:tr h="405753">
                <a:tc>
                  <a:txBody>
                    <a:bodyPr/>
                    <a:lstStyle/>
                    <a:p>
                      <a:pPr algn="r"/>
                      <a:r>
                        <a:rPr lang="en-US" sz="2000" dirty="0" smtClean="0">
                          <a:solidFill>
                            <a:schemeClr val="tx2">
                              <a:lumMod val="75000"/>
                            </a:schemeClr>
                          </a:solidFill>
                          <a:latin typeface="Avenir Book" charset="0"/>
                          <a:ea typeface="Avenir Book" charset="0"/>
                          <a:cs typeface="Avenir Book" charset="0"/>
                        </a:rPr>
                        <a:t>7</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Under Chart Design, use the “Add Chart Element” dropdown</a:t>
                      </a:r>
                      <a:r>
                        <a:rPr lang="en-US" sz="1800" baseline="0" dirty="0" smtClean="0">
                          <a:solidFill>
                            <a:schemeClr val="tx2">
                              <a:lumMod val="75000"/>
                            </a:schemeClr>
                          </a:solidFill>
                        </a:rPr>
                        <a:t> menu to add a data label to your chart, choose outside end</a:t>
                      </a:r>
                      <a:endParaRPr lang="en-US" sz="1800" dirty="0">
                        <a:solidFill>
                          <a:schemeClr val="tx2">
                            <a:lumMod val="75000"/>
                          </a:schemeClr>
                        </a:solidFill>
                      </a:endParaRPr>
                    </a:p>
                  </a:txBody>
                  <a:tcPr/>
                </a:tc>
              </a:tr>
              <a:tr h="608313">
                <a:tc>
                  <a:txBody>
                    <a:bodyPr/>
                    <a:lstStyle/>
                    <a:p>
                      <a:pPr algn="r"/>
                      <a:r>
                        <a:rPr lang="en-US" sz="2000" dirty="0" smtClean="0">
                          <a:solidFill>
                            <a:schemeClr val="tx2">
                              <a:lumMod val="75000"/>
                            </a:schemeClr>
                          </a:solidFill>
                          <a:latin typeface="Avenir Book" charset="0"/>
                          <a:ea typeface="Avenir Book" charset="0"/>
                          <a:cs typeface="Avenir Book" charset="0"/>
                        </a:rPr>
                        <a:t>8</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smtClean="0">
                          <a:solidFill>
                            <a:schemeClr val="tx2">
                              <a:lumMod val="75000"/>
                            </a:schemeClr>
                          </a:solidFill>
                        </a:rPr>
                        <a:t>Change the color of the text of the</a:t>
                      </a:r>
                      <a:r>
                        <a:rPr lang="en-US" sz="1800" baseline="0" dirty="0" smtClean="0">
                          <a:solidFill>
                            <a:schemeClr val="tx2">
                              <a:lumMod val="75000"/>
                            </a:schemeClr>
                          </a:solidFill>
                        </a:rPr>
                        <a:t> Data Label by clicking one of the numbers, and using the tools available under “Text Options” that pops up on the right hand side</a:t>
                      </a:r>
                      <a:endParaRPr lang="en-US" sz="1800" dirty="0" smtClean="0">
                        <a:solidFill>
                          <a:schemeClr val="tx2">
                            <a:lumMod val="75000"/>
                          </a:schemeClr>
                        </a:solidFill>
                      </a:endParaRPr>
                    </a:p>
                  </a:txBody>
                  <a:tcPr/>
                </a:tc>
              </a:tr>
              <a:tr h="417538">
                <a:tc>
                  <a:txBody>
                    <a:bodyPr/>
                    <a:lstStyle/>
                    <a:p>
                      <a:pPr algn="r"/>
                      <a:r>
                        <a:rPr lang="en-US" sz="2000" dirty="0" smtClean="0">
                          <a:solidFill>
                            <a:schemeClr val="tx2">
                              <a:lumMod val="75000"/>
                            </a:schemeClr>
                          </a:solidFill>
                          <a:latin typeface="Avenir Book" charset="0"/>
                          <a:ea typeface="Avenir Book" charset="0"/>
                          <a:cs typeface="Avenir Book" charset="0"/>
                        </a:rPr>
                        <a:t>9</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smtClean="0">
                          <a:solidFill>
                            <a:schemeClr val="tx2">
                              <a:lumMod val="75000"/>
                            </a:schemeClr>
                          </a:solidFill>
                        </a:rPr>
                        <a:t>Make the y-axis</a:t>
                      </a:r>
                      <a:r>
                        <a:rPr lang="en-US" sz="1800" baseline="0" dirty="0" smtClean="0">
                          <a:solidFill>
                            <a:schemeClr val="tx2">
                              <a:lumMod val="75000"/>
                            </a:schemeClr>
                          </a:solidFill>
                        </a:rPr>
                        <a:t> labels bigger, change the y-axis font</a:t>
                      </a:r>
                      <a:endParaRPr lang="en-US" sz="1800" dirty="0" smtClean="0">
                        <a:solidFill>
                          <a:schemeClr val="tx2">
                            <a:lumMod val="75000"/>
                          </a:schemeClr>
                        </a:solidFill>
                      </a:endParaRPr>
                    </a:p>
                  </a:txBody>
                  <a:tcPr/>
                </a:tc>
              </a:tr>
              <a:tr h="514616">
                <a:tc>
                  <a:txBody>
                    <a:bodyPr/>
                    <a:lstStyle/>
                    <a:p>
                      <a:pPr algn="r"/>
                      <a:r>
                        <a:rPr lang="en-US" sz="2000" dirty="0" smtClean="0">
                          <a:solidFill>
                            <a:schemeClr val="tx2">
                              <a:lumMod val="75000"/>
                            </a:schemeClr>
                          </a:solidFill>
                          <a:latin typeface="Avenir Book" charset="0"/>
                          <a:ea typeface="Avenir Book" charset="0"/>
                          <a:cs typeface="Avenir Book" charset="0"/>
                        </a:rPr>
                        <a:t>10</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smtClean="0">
                          <a:solidFill>
                            <a:schemeClr val="tx2">
                              <a:lumMod val="75000"/>
                            </a:schemeClr>
                          </a:solidFill>
                        </a:rPr>
                        <a:t>Make the bar separating the y-axis labels and stacked bars thicker: click</a:t>
                      </a:r>
                      <a:r>
                        <a:rPr lang="en-US" sz="1800" baseline="0" dirty="0" smtClean="0">
                          <a:solidFill>
                            <a:schemeClr val="tx2">
                              <a:lumMod val="75000"/>
                            </a:schemeClr>
                          </a:solidFill>
                        </a:rPr>
                        <a:t> on the y-axis labels, under the paint can tab, play around with the solid line formatting features under the tab “line”</a:t>
                      </a:r>
                      <a:endParaRPr lang="en-US" sz="1800" dirty="0" smtClean="0">
                        <a:solidFill>
                          <a:schemeClr val="tx2">
                            <a:lumMod val="75000"/>
                          </a:schemeClr>
                        </a:solidFill>
                      </a:endParaRPr>
                    </a:p>
                  </a:txBody>
                  <a:tcPr/>
                </a:tc>
              </a:tr>
              <a:tr h="397744">
                <a:tc>
                  <a:txBody>
                    <a:bodyPr/>
                    <a:lstStyle/>
                    <a:p>
                      <a:pPr algn="r"/>
                      <a:r>
                        <a:rPr lang="en-US" sz="2000" dirty="0" smtClean="0">
                          <a:solidFill>
                            <a:schemeClr val="tx2">
                              <a:lumMod val="75000"/>
                            </a:schemeClr>
                          </a:solidFill>
                          <a:latin typeface="Avenir Book" charset="0"/>
                          <a:ea typeface="Avenir Book" charset="0"/>
                          <a:cs typeface="Avenir Book" charset="0"/>
                        </a:rPr>
                        <a:t>11</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Make the horizontal</a:t>
                      </a:r>
                      <a:r>
                        <a:rPr lang="en-US" sz="1800" baseline="0" dirty="0" smtClean="0">
                          <a:solidFill>
                            <a:schemeClr val="tx2">
                              <a:lumMod val="75000"/>
                            </a:schemeClr>
                          </a:solidFill>
                        </a:rPr>
                        <a:t> bars bigger by changing the “Gap width,” it is the third tab on the ”Format Shape” toolbar that pops up</a:t>
                      </a:r>
                      <a:endParaRPr lang="en-US" sz="1800" dirty="0">
                        <a:solidFill>
                          <a:schemeClr val="tx2">
                            <a:lumMod val="75000"/>
                          </a:schemeClr>
                        </a:solidFill>
                      </a:endParaRPr>
                    </a:p>
                  </a:txBody>
                  <a:tcPr/>
                </a:tc>
              </a:tr>
              <a:tr h="409693">
                <a:tc>
                  <a:txBody>
                    <a:bodyPr/>
                    <a:lstStyle/>
                    <a:p>
                      <a:pPr algn="r"/>
                      <a:r>
                        <a:rPr lang="en-US" sz="2000" dirty="0" smtClean="0">
                          <a:solidFill>
                            <a:schemeClr val="tx2">
                              <a:lumMod val="75000"/>
                            </a:schemeClr>
                          </a:solidFill>
                          <a:latin typeface="Avenir Book" charset="0"/>
                          <a:ea typeface="Avenir Book" charset="0"/>
                          <a:cs typeface="Avenir Book" charset="0"/>
                        </a:rPr>
                        <a:t>12</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Change the color of the Median</a:t>
                      </a:r>
                      <a:r>
                        <a:rPr lang="en-US" sz="1800" baseline="0" dirty="0" smtClean="0">
                          <a:solidFill>
                            <a:schemeClr val="tx2">
                              <a:lumMod val="75000"/>
                            </a:schemeClr>
                          </a:solidFill>
                        </a:rPr>
                        <a:t> Income bar by clicking twice on the bar.</a:t>
                      </a:r>
                      <a:endParaRPr lang="en-US" sz="1800" dirty="0">
                        <a:solidFill>
                          <a:schemeClr val="tx2">
                            <a:lumMod val="75000"/>
                          </a:schemeClr>
                        </a:solidFill>
                      </a:endParaRPr>
                    </a:p>
                  </a:txBody>
                  <a:tcPr/>
                </a:tc>
              </a:tr>
            </a:tbl>
          </a:graphicData>
        </a:graphic>
      </p:graphicFrame>
    </p:spTree>
    <p:extLst>
      <p:ext uri="{BB962C8B-B14F-4D97-AF65-F5344CB8AC3E}">
        <p14:creationId xmlns:p14="http://schemas.microsoft.com/office/powerpoint/2010/main" val="11917134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smtClean="0">
                <a:solidFill>
                  <a:schemeClr val="tx2">
                    <a:lumMod val="75000"/>
                  </a:schemeClr>
                </a:solidFill>
                <a:latin typeface="Avenir Book" charset="0"/>
                <a:ea typeface="Avenir Book" charset="0"/>
                <a:cs typeface="Avenir Book" charset="0"/>
              </a:rPr>
              <a:t>Slopegraphs</a:t>
            </a:r>
            <a:r>
              <a:rPr lang="en-US" dirty="0" smtClean="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Butterfly Graphs</a:t>
            </a:r>
            <a:endParaRPr lang="en-US" dirty="0" smtClean="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6551" y="4376270"/>
            <a:ext cx="5835449" cy="2422019"/>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0893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Pie Charts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827" y="1010297"/>
            <a:ext cx="5910346" cy="5775252"/>
          </a:xfrm>
          <a:prstGeom prst="rect">
            <a:avLst/>
          </a:prstGeom>
        </p:spPr>
      </p:pic>
    </p:spTree>
    <p:extLst>
      <p:ext uri="{BB962C8B-B14F-4D97-AF65-F5344CB8AC3E}">
        <p14:creationId xmlns:p14="http://schemas.microsoft.com/office/powerpoint/2010/main" val="932159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1869615" cy="1325563"/>
          </a:xfrm>
        </p:spPr>
        <p:txBody>
          <a:bodyPr/>
          <a:lstStyle/>
          <a:p>
            <a:r>
              <a:rPr lang="en-US" dirty="0" smtClean="0">
                <a:solidFill>
                  <a:schemeClr val="bg1">
                    <a:lumMod val="95000"/>
                  </a:schemeClr>
                </a:solidFill>
                <a:latin typeface="Avenir Book" charset="0"/>
                <a:ea typeface="Avenir Book" charset="0"/>
                <a:cs typeface="Avenir Book" charset="0"/>
              </a:rPr>
              <a:t>Pie Charts</a:t>
            </a:r>
            <a:endParaRPr lang="en-US" dirty="0">
              <a:solidFill>
                <a:schemeClr val="bg1">
                  <a:lumMod val="95000"/>
                </a:schemeClr>
              </a:solidFill>
              <a:latin typeface="Avenir Book" charset="0"/>
              <a:ea typeface="Avenir Book" charset="0"/>
              <a:cs typeface="Avenir Book" charset="0"/>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68485" y1="36049" x2="65859" y2="37277"/>
                      </a14:backgroundRemoval>
                    </a14:imgEffect>
                  </a14:imgLayer>
                </a14:imgProps>
              </a:ext>
              <a:ext uri="{28A0092B-C50C-407E-A947-70E740481C1C}">
                <a14:useLocalDpi xmlns:a14="http://schemas.microsoft.com/office/drawing/2010/main" val="0"/>
              </a:ext>
            </a:extLst>
          </a:blip>
          <a:stretch>
            <a:fillRect/>
          </a:stretch>
        </p:blipFill>
        <p:spPr>
          <a:xfrm>
            <a:off x="6865701" y="2508889"/>
            <a:ext cx="4591184" cy="4155253"/>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ackgroundRemoval t="1231" b="96000" l="10000" r="90000"/>
                    </a14:imgEffect>
                  </a14:imgLayer>
                </a14:imgProps>
              </a:ext>
              <a:ext uri="{28A0092B-C50C-407E-A947-70E740481C1C}">
                <a14:useLocalDpi xmlns:a14="http://schemas.microsoft.com/office/drawing/2010/main" val="0"/>
              </a:ext>
            </a:extLst>
          </a:blip>
          <a:stretch>
            <a:fillRect/>
          </a:stretch>
        </p:blipFill>
        <p:spPr>
          <a:xfrm>
            <a:off x="0" y="2286369"/>
            <a:ext cx="6297490" cy="4308809"/>
          </a:xfrm>
          <a:prstGeom prst="rect">
            <a:avLst/>
          </a:prstGeom>
        </p:spPr>
      </p:pic>
      <p:sp>
        <p:nvSpPr>
          <p:cNvPr id="8" name="Freeform 46"/>
          <p:cNvSpPr>
            <a:spLocks noChangeAspect="1" noEditPoints="1"/>
          </p:cNvSpPr>
          <p:nvPr/>
        </p:nvSpPr>
        <p:spPr bwMode="auto">
          <a:xfrm>
            <a:off x="8696548" y="937846"/>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47"/>
          <p:cNvSpPr>
            <a:spLocks noChangeAspect="1" noEditPoints="1"/>
          </p:cNvSpPr>
          <p:nvPr/>
        </p:nvSpPr>
        <p:spPr bwMode="auto">
          <a:xfrm>
            <a:off x="2670118" y="1102533"/>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23616" y="6488668"/>
            <a:ext cx="4427621" cy="369332"/>
          </a:xfrm>
          <a:prstGeom prst="rect">
            <a:avLst/>
          </a:prstGeom>
          <a:noFill/>
        </p:spPr>
        <p:txBody>
          <a:bodyPr wrap="square" rtlCol="0">
            <a:spAutoFit/>
          </a:bodyPr>
          <a:lstStyle/>
          <a:p>
            <a:r>
              <a:rPr lang="en-US" i="1" dirty="0" smtClean="0"/>
              <a:t>Effective Data Visualization, </a:t>
            </a:r>
            <a:r>
              <a:rPr lang="en-US" dirty="0" smtClean="0"/>
              <a:t>Evergreen, </a:t>
            </a:r>
            <a:r>
              <a:rPr lang="en-US" i="1" dirty="0" smtClean="0"/>
              <a:t> p.15</a:t>
            </a:r>
            <a:endParaRPr lang="en-US" i="1" dirty="0"/>
          </a:p>
        </p:txBody>
      </p:sp>
    </p:spTree>
    <p:extLst>
      <p:ext uri="{BB962C8B-B14F-4D97-AF65-F5344CB8AC3E}">
        <p14:creationId xmlns:p14="http://schemas.microsoft.com/office/powerpoint/2010/main" val="556248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104" y="-193859"/>
            <a:ext cx="10515600" cy="1325563"/>
          </a:xfrm>
        </p:spPr>
        <p:txBody>
          <a:bodyPr/>
          <a:lstStyle/>
          <a:p>
            <a:r>
              <a:rPr lang="en-US" dirty="0" smtClean="0">
                <a:solidFill>
                  <a:schemeClr val="bg1">
                    <a:lumMod val="95000"/>
                  </a:schemeClr>
                </a:solidFill>
              </a:rPr>
              <a:t>Pie Chart Instructions</a:t>
            </a:r>
            <a:endParaRPr lang="en-US" dirty="0">
              <a:solidFill>
                <a:schemeClr val="bg1">
                  <a:lumMod val="95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730982330"/>
              </p:ext>
            </p:extLst>
          </p:nvPr>
        </p:nvGraphicFramePr>
        <p:xfrm>
          <a:off x="192036" y="968883"/>
          <a:ext cx="11333793" cy="6213434"/>
        </p:xfrm>
        <a:graphic>
          <a:graphicData uri="http://schemas.openxmlformats.org/drawingml/2006/table">
            <a:tbl>
              <a:tblPr firstRow="1" bandRow="1">
                <a:tableStyleId>{2D5ABB26-0587-4C30-8999-92F81FD0307C}</a:tableStyleId>
              </a:tblPr>
              <a:tblGrid>
                <a:gridCol w="790097"/>
                <a:gridCol w="10543696"/>
              </a:tblGrid>
              <a:tr h="379740">
                <a:tc>
                  <a:txBody>
                    <a:bodyPr/>
                    <a:lstStyle/>
                    <a:p>
                      <a:pPr algn="r"/>
                      <a:r>
                        <a:rPr lang="en-US" sz="2000" dirty="0" smtClean="0">
                          <a:solidFill>
                            <a:schemeClr val="tx2">
                              <a:lumMod val="75000"/>
                            </a:schemeClr>
                          </a:solidFill>
                          <a:latin typeface="Avenir Book" charset="0"/>
                          <a:ea typeface="Avenir Book" charset="0"/>
                          <a:cs typeface="Avenir Book" charset="0"/>
                        </a:rPr>
                        <a:t>1</a:t>
                      </a:r>
                      <a:endParaRPr lang="en-US" sz="2000" dirty="0">
                        <a:solidFill>
                          <a:schemeClr val="tx2">
                            <a:lumMod val="75000"/>
                          </a:schemeClr>
                        </a:solidFill>
                        <a:latin typeface="Avenir Book" charset="0"/>
                        <a:ea typeface="Avenir Book" charset="0"/>
                        <a:cs typeface="Avenir Book" charset="0"/>
                      </a:endParaRPr>
                    </a:p>
                  </a:txBody>
                  <a:tcPr anchor="ctr">
                    <a:noFill/>
                  </a:tcPr>
                </a:tc>
                <a:tc>
                  <a:txBody>
                    <a:bodyPr/>
                    <a:lstStyle/>
                    <a:p>
                      <a:pPr marL="0" indent="0">
                        <a:buFont typeface="+mj-lt"/>
                        <a:buNone/>
                      </a:pPr>
                      <a:r>
                        <a:rPr lang="en-US" sz="1800" dirty="0" smtClean="0">
                          <a:solidFill>
                            <a:schemeClr val="tx2">
                              <a:lumMod val="75000"/>
                            </a:schemeClr>
                          </a:solidFill>
                        </a:rPr>
                        <a:t>Select design colors under the ”Page Layout” tab. If you change the design colors in one sheet it’ll change the</a:t>
                      </a:r>
                      <a:r>
                        <a:rPr lang="en-US" sz="1800" baseline="0" dirty="0" smtClean="0">
                          <a:solidFill>
                            <a:schemeClr val="tx2">
                              <a:lumMod val="75000"/>
                            </a:schemeClr>
                          </a:solidFill>
                        </a:rPr>
                        <a:t> design colors in the whole workbook.</a:t>
                      </a:r>
                      <a:endParaRPr lang="en-US" sz="1800" dirty="0">
                        <a:solidFill>
                          <a:schemeClr val="tx2">
                            <a:lumMod val="75000"/>
                          </a:schemeClr>
                        </a:solidFill>
                      </a:endParaRPr>
                    </a:p>
                  </a:txBody>
                  <a:tcPr anchor="ctr">
                    <a:noFill/>
                  </a:tcPr>
                </a:tc>
              </a:tr>
              <a:tr h="403006">
                <a:tc>
                  <a:txBody>
                    <a:bodyPr/>
                    <a:lstStyle/>
                    <a:p>
                      <a:pPr algn="r"/>
                      <a:r>
                        <a:rPr lang="en-US" sz="2000" dirty="0" smtClean="0">
                          <a:solidFill>
                            <a:schemeClr val="tx2">
                              <a:lumMod val="75000"/>
                            </a:schemeClr>
                          </a:solidFill>
                          <a:latin typeface="Avenir Book" charset="0"/>
                          <a:ea typeface="Avenir Book" charset="0"/>
                          <a:cs typeface="Avenir Book" charset="0"/>
                        </a:rPr>
                        <a:t>2</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Select all the data</a:t>
                      </a:r>
                      <a:r>
                        <a:rPr lang="en-US" sz="1800" baseline="0" dirty="0" smtClean="0">
                          <a:solidFill>
                            <a:schemeClr val="tx2">
                              <a:lumMod val="75000"/>
                            </a:schemeClr>
                          </a:solidFill>
                        </a:rPr>
                        <a:t> in the workbook, A9:B10, don’t forget keyboard shortcuts!</a:t>
                      </a:r>
                      <a:endParaRPr lang="en-US" sz="1800" dirty="0">
                        <a:solidFill>
                          <a:schemeClr val="tx2">
                            <a:lumMod val="75000"/>
                          </a:schemeClr>
                        </a:solidFill>
                      </a:endParaRPr>
                    </a:p>
                  </a:txBody>
                  <a:tcPr anchor="ctr"/>
                </a:tc>
              </a:tr>
              <a:tr h="376512">
                <a:tc>
                  <a:txBody>
                    <a:bodyPr/>
                    <a:lstStyle/>
                    <a:p>
                      <a:pPr algn="r"/>
                      <a:r>
                        <a:rPr lang="en-US" sz="2000" dirty="0" smtClean="0">
                          <a:solidFill>
                            <a:schemeClr val="tx2">
                              <a:lumMod val="75000"/>
                            </a:schemeClr>
                          </a:solidFill>
                          <a:latin typeface="Avenir Book" charset="0"/>
                          <a:ea typeface="Avenir Book" charset="0"/>
                          <a:cs typeface="Avenir Book" charset="0"/>
                        </a:rPr>
                        <a:t>3</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On</a:t>
                      </a:r>
                      <a:r>
                        <a:rPr lang="en-US" sz="1800" baseline="0" dirty="0" smtClean="0">
                          <a:solidFill>
                            <a:schemeClr val="tx2">
                              <a:lumMod val="75000"/>
                            </a:schemeClr>
                          </a:solidFill>
                        </a:rPr>
                        <a:t> the Excel Ribbon, go to Insert tab, select pie image, then doughnut</a:t>
                      </a:r>
                      <a:endParaRPr lang="en-US" sz="1800" dirty="0">
                        <a:solidFill>
                          <a:schemeClr val="tx2">
                            <a:lumMod val="75000"/>
                          </a:schemeClr>
                        </a:solidFill>
                      </a:endParaRPr>
                    </a:p>
                  </a:txBody>
                  <a:tcPr anchor="ctr"/>
                </a:tc>
              </a:tr>
              <a:tr h="381849">
                <a:tc>
                  <a:txBody>
                    <a:bodyPr/>
                    <a:lstStyle/>
                    <a:p>
                      <a:pPr algn="r"/>
                      <a:r>
                        <a:rPr lang="en-US" sz="2000" dirty="0" smtClean="0">
                          <a:solidFill>
                            <a:schemeClr val="tx2">
                              <a:lumMod val="75000"/>
                            </a:schemeClr>
                          </a:solidFill>
                          <a:latin typeface="Avenir Book" charset="0"/>
                          <a:ea typeface="Avenir Book" charset="0"/>
                          <a:cs typeface="Avenir Book" charset="0"/>
                        </a:rPr>
                        <a:t>4</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Reduce</a:t>
                      </a:r>
                      <a:r>
                        <a:rPr lang="en-US" sz="1800" baseline="0" dirty="0" smtClean="0">
                          <a:solidFill>
                            <a:schemeClr val="tx2">
                              <a:lumMod val="75000"/>
                            </a:schemeClr>
                          </a:solidFill>
                        </a:rPr>
                        <a:t> the doughnut hole size by double clicking on the ring, then reducing the percentage of the donut hole.</a:t>
                      </a:r>
                      <a:endParaRPr lang="en-US" sz="1800" dirty="0">
                        <a:solidFill>
                          <a:schemeClr val="tx2">
                            <a:lumMod val="75000"/>
                          </a:schemeClr>
                        </a:solidFill>
                      </a:endParaRPr>
                    </a:p>
                  </a:txBody>
                  <a:tcPr anchor="ctr"/>
                </a:tc>
              </a:tr>
              <a:tr h="417538">
                <a:tc>
                  <a:txBody>
                    <a:bodyPr/>
                    <a:lstStyle/>
                    <a:p>
                      <a:pPr algn="r"/>
                      <a:r>
                        <a:rPr lang="en-US" sz="2000" dirty="0" smtClean="0">
                          <a:solidFill>
                            <a:schemeClr val="tx2">
                              <a:lumMod val="75000"/>
                            </a:schemeClr>
                          </a:solidFill>
                          <a:latin typeface="Avenir Book" charset="0"/>
                          <a:ea typeface="Avenir Book" charset="0"/>
                          <a:cs typeface="Avenir Book" charset="0"/>
                        </a:rPr>
                        <a:t>5</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smtClean="0">
                          <a:solidFill>
                            <a:schemeClr val="tx2">
                              <a:lumMod val="75000"/>
                            </a:schemeClr>
                          </a:solidFill>
                        </a:rPr>
                        <a:t>Add a chart title,</a:t>
                      </a:r>
                      <a:r>
                        <a:rPr lang="en-US" sz="1800" baseline="0" dirty="0" smtClean="0">
                          <a:solidFill>
                            <a:schemeClr val="tx2">
                              <a:lumMod val="75000"/>
                            </a:schemeClr>
                          </a:solidFill>
                        </a:rPr>
                        <a:t> make sure it’s clear and active if possible</a:t>
                      </a:r>
                      <a:endParaRPr lang="en-US" sz="1800" dirty="0" smtClean="0">
                        <a:solidFill>
                          <a:schemeClr val="tx2">
                            <a:lumMod val="75000"/>
                          </a:schemeClr>
                        </a:solidFill>
                      </a:endParaRPr>
                    </a:p>
                  </a:txBody>
                  <a:tcPr anchor="ctr"/>
                </a:tc>
              </a:tr>
              <a:tr h="514616">
                <a:tc>
                  <a:txBody>
                    <a:bodyPr/>
                    <a:lstStyle/>
                    <a:p>
                      <a:pPr algn="r"/>
                      <a:r>
                        <a:rPr lang="en-US" sz="2000" dirty="0" smtClean="0">
                          <a:solidFill>
                            <a:schemeClr val="tx2">
                              <a:lumMod val="75000"/>
                            </a:schemeClr>
                          </a:solidFill>
                          <a:latin typeface="Avenir Book" charset="0"/>
                          <a:ea typeface="Avenir Book" charset="0"/>
                          <a:cs typeface="Avenir Book" charset="0"/>
                        </a:rPr>
                        <a:t>6</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smtClean="0">
                          <a:solidFill>
                            <a:schemeClr val="tx2">
                              <a:lumMod val="75000"/>
                            </a:schemeClr>
                          </a:solidFill>
                        </a:rPr>
                        <a:t>Remove</a:t>
                      </a:r>
                      <a:r>
                        <a:rPr lang="en-US" sz="1800" baseline="0" dirty="0" smtClean="0">
                          <a:solidFill>
                            <a:schemeClr val="tx2">
                              <a:lumMod val="75000"/>
                            </a:schemeClr>
                          </a:solidFill>
                        </a:rPr>
                        <a:t> the border of the donut by toggling over to the paint can while the sidebar says “Format Data Series” and check “no line” under “Border”</a:t>
                      </a:r>
                      <a:endParaRPr lang="en-US" sz="1800" dirty="0" smtClean="0">
                        <a:solidFill>
                          <a:schemeClr val="tx2">
                            <a:lumMod val="75000"/>
                          </a:schemeClr>
                        </a:solidFill>
                      </a:endParaRPr>
                    </a:p>
                  </a:txBody>
                  <a:tcPr anchor="ctr"/>
                </a:tc>
              </a:tr>
              <a:tr h="397744">
                <a:tc>
                  <a:txBody>
                    <a:bodyPr/>
                    <a:lstStyle/>
                    <a:p>
                      <a:pPr algn="r"/>
                      <a:r>
                        <a:rPr lang="en-US" sz="2000" dirty="0" smtClean="0">
                          <a:solidFill>
                            <a:schemeClr val="tx2">
                              <a:lumMod val="75000"/>
                            </a:schemeClr>
                          </a:solidFill>
                          <a:latin typeface="Avenir Book" charset="0"/>
                          <a:ea typeface="Avenir Book" charset="0"/>
                          <a:cs typeface="Avenir Book" charset="0"/>
                        </a:rPr>
                        <a:t>7</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Delete the legend entry</a:t>
                      </a:r>
                      <a:endParaRPr lang="en-US" sz="1800" dirty="0">
                        <a:solidFill>
                          <a:schemeClr val="tx2">
                            <a:lumMod val="75000"/>
                          </a:schemeClr>
                        </a:solidFill>
                      </a:endParaRPr>
                    </a:p>
                  </a:txBody>
                  <a:tcPr anchor="ctr"/>
                </a:tc>
              </a:tr>
              <a:tr h="409693">
                <a:tc>
                  <a:txBody>
                    <a:bodyPr/>
                    <a:lstStyle/>
                    <a:p>
                      <a:pPr algn="r"/>
                      <a:r>
                        <a:rPr lang="en-US" sz="2000" dirty="0" smtClean="0">
                          <a:solidFill>
                            <a:schemeClr val="tx2">
                              <a:lumMod val="75000"/>
                            </a:schemeClr>
                          </a:solidFill>
                          <a:latin typeface="Avenir Book" charset="0"/>
                          <a:ea typeface="Avenir Book" charset="0"/>
                          <a:cs typeface="Avenir Book" charset="0"/>
                        </a:rPr>
                        <a:t>8</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Add a textbox.</a:t>
                      </a:r>
                      <a:r>
                        <a:rPr lang="en-US" sz="1800" baseline="0" dirty="0" smtClean="0">
                          <a:solidFill>
                            <a:schemeClr val="tx2">
                              <a:lumMod val="75000"/>
                            </a:schemeClr>
                          </a:solidFill>
                        </a:rPr>
                        <a:t> Feel free to write “97% respondents thought Kimberly’s first class last semester was spectacular!”</a:t>
                      </a:r>
                      <a:endParaRPr lang="en-US" sz="1800" dirty="0">
                        <a:solidFill>
                          <a:schemeClr val="tx2">
                            <a:lumMod val="75000"/>
                          </a:schemeClr>
                        </a:solidFill>
                      </a:endParaRPr>
                    </a:p>
                  </a:txBody>
                  <a:tcPr anchor="ctr"/>
                </a:tc>
              </a:tr>
              <a:tr h="409693">
                <a:tc>
                  <a:txBody>
                    <a:bodyPr/>
                    <a:lstStyle/>
                    <a:p>
                      <a:pPr algn="r"/>
                      <a:r>
                        <a:rPr lang="en-US" sz="2000" dirty="0" smtClean="0">
                          <a:solidFill>
                            <a:schemeClr val="tx2">
                              <a:lumMod val="75000"/>
                            </a:schemeClr>
                          </a:solidFill>
                          <a:latin typeface="Avenir Book" charset="0"/>
                          <a:ea typeface="Avenir Book" charset="0"/>
                          <a:cs typeface="Avenir Book" charset="0"/>
                        </a:rPr>
                        <a:t>9</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Add data label to the pie chart by right</a:t>
                      </a:r>
                      <a:r>
                        <a:rPr lang="en-US" sz="1800" baseline="0" dirty="0" smtClean="0">
                          <a:solidFill>
                            <a:schemeClr val="tx2">
                              <a:lumMod val="75000"/>
                            </a:schemeClr>
                          </a:solidFill>
                        </a:rPr>
                        <a:t> clicking on the pie chart then selecting data labels</a:t>
                      </a:r>
                      <a:endParaRPr lang="en-US" sz="1800" dirty="0">
                        <a:solidFill>
                          <a:schemeClr val="tx2">
                            <a:lumMod val="75000"/>
                          </a:schemeClr>
                        </a:solidFill>
                      </a:endParaRPr>
                    </a:p>
                  </a:txBody>
                  <a:tcPr anchor="ctr"/>
                </a:tc>
              </a:tr>
              <a:tr h="409693">
                <a:tc>
                  <a:txBody>
                    <a:bodyPr/>
                    <a:lstStyle/>
                    <a:p>
                      <a:pPr algn="r"/>
                      <a:r>
                        <a:rPr lang="en-US" sz="2000" dirty="0" smtClean="0">
                          <a:solidFill>
                            <a:schemeClr val="tx2">
                              <a:lumMod val="75000"/>
                            </a:schemeClr>
                          </a:solidFill>
                          <a:latin typeface="Avenir Book" charset="0"/>
                          <a:ea typeface="Avenir Book" charset="0"/>
                          <a:cs typeface="Avenir Book" charset="0"/>
                        </a:rPr>
                        <a:t>10</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Format data labels by using Excel formatting tools</a:t>
                      </a:r>
                      <a:r>
                        <a:rPr lang="en-US" sz="1800" baseline="0" dirty="0" smtClean="0">
                          <a:solidFill>
                            <a:schemeClr val="tx2">
                              <a:lumMod val="75000"/>
                            </a:schemeClr>
                          </a:solidFill>
                        </a:rPr>
                        <a:t> for text size and color under the home tab</a:t>
                      </a:r>
                      <a:endParaRPr lang="en-US" sz="1800" dirty="0">
                        <a:solidFill>
                          <a:schemeClr val="tx2">
                            <a:lumMod val="75000"/>
                          </a:schemeClr>
                        </a:solidFill>
                      </a:endParaRPr>
                    </a:p>
                  </a:txBody>
                  <a:tcPr anchor="ctr"/>
                </a:tc>
              </a:tr>
              <a:tr h="409693">
                <a:tc>
                  <a:txBody>
                    <a:bodyPr/>
                    <a:lstStyle/>
                    <a:p>
                      <a:pPr algn="r"/>
                      <a:r>
                        <a:rPr lang="en-US" sz="2000" dirty="0" smtClean="0">
                          <a:solidFill>
                            <a:schemeClr val="tx2">
                              <a:lumMod val="75000"/>
                            </a:schemeClr>
                          </a:solidFill>
                          <a:latin typeface="Avenir Book" charset="0"/>
                          <a:ea typeface="Avenir Book" charset="0"/>
                          <a:cs typeface="Avenir Book" charset="0"/>
                        </a:rPr>
                        <a:t>11</a:t>
                      </a:r>
                      <a:endParaRPr lang="en-US" sz="2000" dirty="0">
                        <a:solidFill>
                          <a:schemeClr val="tx2">
                            <a:lumMod val="75000"/>
                          </a:schemeClr>
                        </a:solidFill>
                        <a:latin typeface="Avenir Book" charset="0"/>
                        <a:ea typeface="Avenir Book" charset="0"/>
                        <a:cs typeface="Avenir Book" charset="0"/>
                      </a:endParaRPr>
                    </a:p>
                  </a:txBody>
                  <a:tcPr anchor="ctr"/>
                </a:tc>
                <a:tc>
                  <a:txBody>
                    <a:bodyPr/>
                    <a:lstStyle/>
                    <a:p>
                      <a:pPr marL="0" indent="0">
                        <a:buFont typeface="+mj-lt"/>
                        <a:buNone/>
                      </a:pPr>
                      <a:r>
                        <a:rPr lang="en-US" sz="1800" dirty="0" smtClean="0">
                          <a:solidFill>
                            <a:schemeClr val="tx2">
                              <a:lumMod val="75000"/>
                            </a:schemeClr>
                          </a:solidFill>
                        </a:rPr>
                        <a:t>Format chart title so that it’s no longer grey. Also right</a:t>
                      </a:r>
                      <a:r>
                        <a:rPr lang="en-US" sz="1800" baseline="0" dirty="0" smtClean="0">
                          <a:solidFill>
                            <a:schemeClr val="tx2">
                              <a:lumMod val="75000"/>
                            </a:schemeClr>
                          </a:solidFill>
                        </a:rPr>
                        <a:t> or left align your title.</a:t>
                      </a:r>
                      <a:endParaRPr lang="en-US" sz="1800" dirty="0" smtClean="0">
                        <a:solidFill>
                          <a:schemeClr val="tx2">
                            <a:lumMod val="75000"/>
                          </a:schemeClr>
                        </a:solidFill>
                      </a:endParaRPr>
                    </a:p>
                    <a:p>
                      <a:pPr marL="0" indent="0">
                        <a:buFont typeface="+mj-lt"/>
                        <a:buNone/>
                      </a:pPr>
                      <a:endParaRPr lang="en-US" sz="1800" dirty="0" smtClean="0">
                        <a:solidFill>
                          <a:schemeClr val="tx2">
                            <a:lumMod val="75000"/>
                          </a:schemeClr>
                        </a:solidFill>
                      </a:endParaRPr>
                    </a:p>
                    <a:p>
                      <a:pPr marL="0" indent="0">
                        <a:buFont typeface="+mj-lt"/>
                        <a:buNone/>
                      </a:pPr>
                      <a:r>
                        <a:rPr lang="en-US" sz="1800" dirty="0" smtClean="0">
                          <a:solidFill>
                            <a:schemeClr val="tx2">
                              <a:lumMod val="75000"/>
                            </a:schemeClr>
                          </a:solidFill>
                        </a:rPr>
                        <a:t>The Excel default is to use grey which is ugly</a:t>
                      </a:r>
                      <a:r>
                        <a:rPr lang="en-US" sz="1800" baseline="0" dirty="0" smtClean="0">
                          <a:solidFill>
                            <a:schemeClr val="tx2">
                              <a:lumMod val="75000"/>
                            </a:schemeClr>
                          </a:solidFill>
                        </a:rPr>
                        <a:t> and not helpful for legibility purposes. You can format the title text by using the formatting options under the home tab. Don’t forget to make sure the text is professional and legible </a:t>
                      </a:r>
                      <a:endParaRPr lang="en-US" sz="1800" dirty="0">
                        <a:solidFill>
                          <a:schemeClr val="tx2">
                            <a:lumMod val="75000"/>
                          </a:schemeClr>
                        </a:solidFill>
                      </a:endParaRPr>
                    </a:p>
                  </a:txBody>
                  <a:tcPr anchor="ctr"/>
                </a:tc>
              </a:tr>
            </a:tbl>
          </a:graphicData>
        </a:graphic>
      </p:graphicFrame>
    </p:spTree>
    <p:extLst>
      <p:ext uri="{BB962C8B-B14F-4D97-AF65-F5344CB8AC3E}">
        <p14:creationId xmlns:p14="http://schemas.microsoft.com/office/powerpoint/2010/main" val="5703510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smtClean="0">
                <a:solidFill>
                  <a:schemeClr val="tx2">
                    <a:lumMod val="75000"/>
                  </a:schemeClr>
                </a:solidFill>
                <a:latin typeface="Avenir Book" charset="0"/>
                <a:ea typeface="Avenir Book" charset="0"/>
                <a:cs typeface="Avenir Book" charset="0"/>
              </a:rPr>
              <a:t>Slopegraphs</a:t>
            </a:r>
            <a:r>
              <a:rPr lang="en-US" dirty="0" smtClean="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Butterfly Graphs</a:t>
            </a:r>
            <a:endParaRPr lang="en-US" dirty="0" smtClean="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6551" y="4775200"/>
            <a:ext cx="5835449" cy="2023089"/>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9149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25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0" y="-144463"/>
            <a:ext cx="10515600" cy="1325563"/>
          </a:xfrm>
        </p:spPr>
        <p:txBody>
          <a:bodyPr rtlCol="0">
            <a:normAutofit/>
          </a:bodyPr>
          <a:lstStyle/>
          <a:p>
            <a:pPr eaLnBrk="1" fontAlgn="auto" hangingPunct="1">
              <a:spcAft>
                <a:spcPts val="0"/>
              </a:spcAft>
              <a:defRPr/>
            </a:pPr>
            <a:r>
              <a:rPr lang="en-US" dirty="0" err="1" smtClean="0">
                <a:solidFill>
                  <a:schemeClr val="bg1">
                    <a:lumMod val="95000"/>
                  </a:schemeClr>
                </a:solidFill>
                <a:latin typeface="Avenir Book" charset="0"/>
                <a:ea typeface="Avenir Book" charset="0"/>
                <a:cs typeface="Avenir Book" charset="0"/>
              </a:rPr>
              <a:t>Slopegraphs</a:t>
            </a:r>
            <a:endParaRPr lang="en-US" dirty="0">
              <a:solidFill>
                <a:schemeClr val="bg1">
                  <a:lumMod val="95000"/>
                </a:schemeClr>
              </a:solidFill>
              <a:latin typeface="Avenir Book" charset="0"/>
              <a:ea typeface="Avenir Book" charset="0"/>
              <a:cs typeface="Avenir Book" charset="0"/>
            </a:endParaRPr>
          </a:p>
        </p:txBody>
      </p:sp>
      <p:pic>
        <p:nvPicPr>
          <p:cNvPr id="126980" name="Picture 8"/>
          <p:cNvPicPr>
            <a:picLocks noChangeAspect="1"/>
          </p:cNvPicPr>
          <p:nvPr/>
        </p:nvPicPr>
        <p:blipFill>
          <a:blip r:embed="rId2">
            <a:extLst>
              <a:ext uri="{28A0092B-C50C-407E-A947-70E740481C1C}">
                <a14:useLocalDpi xmlns:a14="http://schemas.microsoft.com/office/drawing/2010/main" val="0"/>
              </a:ext>
            </a:extLst>
          </a:blip>
          <a:srcRect l="1189" t="17818" r="52129" b="14819"/>
          <a:stretch>
            <a:fillRect/>
          </a:stretch>
        </p:blipFill>
        <p:spPr bwMode="auto">
          <a:xfrm>
            <a:off x="6678613" y="2682875"/>
            <a:ext cx="4694237"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9725" y="2744788"/>
            <a:ext cx="6011863"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47">
            <a:extLst>
              <a:ext uri="{FF2B5EF4-FFF2-40B4-BE49-F238E27FC236}"/>
            </a:extLst>
          </p:cNvPr>
          <p:cNvSpPr>
            <a:spLocks noChangeAspect="1" noEditPoints="1"/>
          </p:cNvSpPr>
          <p:nvPr/>
        </p:nvSpPr>
        <p:spPr bwMode="auto">
          <a:xfrm>
            <a:off x="2355850" y="1323975"/>
            <a:ext cx="957263" cy="1114425"/>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3" name="Freeform 46">
            <a:extLst>
              <a:ext uri="{FF2B5EF4-FFF2-40B4-BE49-F238E27FC236}"/>
            </a:extLst>
          </p:cNvPr>
          <p:cNvSpPr>
            <a:spLocks noChangeAspect="1" noEditPoints="1"/>
          </p:cNvSpPr>
          <p:nvPr/>
        </p:nvSpPr>
        <p:spPr bwMode="auto">
          <a:xfrm>
            <a:off x="8742363" y="1243013"/>
            <a:ext cx="930275" cy="1082675"/>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3" name="Slide Number Placeholder 2">
            <a:extLst>
              <a:ext uri="{FF2B5EF4-FFF2-40B4-BE49-F238E27FC236}"/>
            </a:extLst>
          </p:cNvPr>
          <p:cNvSpPr>
            <a:spLocks noGrp="1"/>
          </p:cNvSpPr>
          <p:nvPr>
            <p:ph type="sldNum" sz="quarter" idx="12"/>
          </p:nvPr>
        </p:nvSpPr>
        <p:spPr/>
        <p:txBody>
          <a:bodyPr/>
          <a:lstStyle/>
          <a:p>
            <a:pPr>
              <a:defRPr/>
            </a:pPr>
            <a:fld id="{CD0FC1B6-3861-6F48-AE77-D2525DF54291}" type="slidenum">
              <a:rPr lang="en-US"/>
              <a:pPr>
                <a:defRPr/>
              </a:pPr>
              <a:t>26</a:t>
            </a:fld>
            <a:endParaRPr lang="en-US"/>
          </a:p>
        </p:txBody>
      </p:sp>
    </p:spTree>
    <p:extLst>
      <p:ext uri="{BB962C8B-B14F-4D97-AF65-F5344CB8AC3E}">
        <p14:creationId xmlns:p14="http://schemas.microsoft.com/office/powerpoint/2010/main" val="1793279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25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0" y="-193675"/>
            <a:ext cx="10515600" cy="1325563"/>
          </a:xfrm>
        </p:spPr>
        <p:txBody>
          <a:bodyPr rtlCol="0">
            <a:normAutofit/>
          </a:bodyPr>
          <a:lstStyle/>
          <a:p>
            <a:pPr eaLnBrk="1" fontAlgn="auto" hangingPunct="1">
              <a:spcAft>
                <a:spcPts val="0"/>
              </a:spcAft>
              <a:defRPr/>
            </a:pPr>
            <a:r>
              <a:rPr lang="en-US" dirty="0" err="1" smtClean="0">
                <a:solidFill>
                  <a:schemeClr val="bg1">
                    <a:lumMod val="95000"/>
                  </a:schemeClr>
                </a:solidFill>
                <a:latin typeface="Avenir Book" charset="0"/>
                <a:ea typeface="Avenir Book" charset="0"/>
                <a:cs typeface="Avenir Book" charset="0"/>
              </a:rPr>
              <a:t>Slopegraphs</a:t>
            </a:r>
            <a:endParaRPr lang="en-US" dirty="0">
              <a:solidFill>
                <a:schemeClr val="bg1">
                  <a:lumMod val="95000"/>
                </a:schemeClr>
              </a:solidFill>
              <a:latin typeface="Avenir Book" charset="0"/>
              <a:ea typeface="Avenir Book" charset="0"/>
              <a:cs typeface="Avenir Book" charset="0"/>
            </a:endParaRPr>
          </a:p>
        </p:txBody>
      </p:sp>
      <p:sp>
        <p:nvSpPr>
          <p:cNvPr id="12" name="Freeform 47">
            <a:extLst>
              <a:ext uri="{FF2B5EF4-FFF2-40B4-BE49-F238E27FC236}"/>
            </a:extLst>
          </p:cNvPr>
          <p:cNvSpPr>
            <a:spLocks noChangeAspect="1" noEditPoints="1"/>
          </p:cNvSpPr>
          <p:nvPr/>
        </p:nvSpPr>
        <p:spPr bwMode="auto">
          <a:xfrm>
            <a:off x="2355850" y="1323975"/>
            <a:ext cx="957263" cy="1114425"/>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3" name="Freeform 46">
            <a:extLst>
              <a:ext uri="{FF2B5EF4-FFF2-40B4-BE49-F238E27FC236}"/>
            </a:extLst>
          </p:cNvPr>
          <p:cNvSpPr>
            <a:spLocks noChangeAspect="1" noEditPoints="1"/>
          </p:cNvSpPr>
          <p:nvPr/>
        </p:nvSpPr>
        <p:spPr bwMode="auto">
          <a:xfrm>
            <a:off x="8742363" y="1243013"/>
            <a:ext cx="930275" cy="1082675"/>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pic>
        <p:nvPicPr>
          <p:cNvPr id="12800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98800"/>
            <a:ext cx="505936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3763" y="2620963"/>
            <a:ext cx="4129087"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a:extLst>
              <a:ext uri="{FF2B5EF4-FFF2-40B4-BE49-F238E27FC236}"/>
            </a:extLst>
          </p:cNvPr>
          <p:cNvSpPr>
            <a:spLocks noGrp="1"/>
          </p:cNvSpPr>
          <p:nvPr>
            <p:ph type="sldNum" sz="quarter" idx="12"/>
          </p:nvPr>
        </p:nvSpPr>
        <p:spPr/>
        <p:txBody>
          <a:bodyPr/>
          <a:lstStyle/>
          <a:p>
            <a:pPr>
              <a:defRPr/>
            </a:pPr>
            <a:fld id="{EADC25C3-66E5-CD42-BB03-20076298F4C6}" type="slidenum">
              <a:rPr lang="en-US"/>
              <a:pPr>
                <a:defRPr/>
              </a:pPr>
              <a:t>27</a:t>
            </a:fld>
            <a:endParaRPr lang="en-US"/>
          </a:p>
        </p:txBody>
      </p:sp>
    </p:spTree>
    <p:extLst>
      <p:ext uri="{BB962C8B-B14F-4D97-AF65-F5344CB8AC3E}">
        <p14:creationId xmlns:p14="http://schemas.microsoft.com/office/powerpoint/2010/main" val="18659957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788"/>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2700" y="-144463"/>
            <a:ext cx="10515600" cy="1325563"/>
          </a:xfrm>
        </p:spPr>
        <p:txBody>
          <a:bodyPr rtlCol="0">
            <a:normAutofit/>
          </a:bodyPr>
          <a:lstStyle/>
          <a:p>
            <a:pPr eaLnBrk="1" fontAlgn="auto" hangingPunct="1">
              <a:spcAft>
                <a:spcPts val="0"/>
              </a:spcAft>
              <a:defRPr/>
            </a:pPr>
            <a:r>
              <a:rPr lang="en-US" dirty="0" err="1" smtClean="0">
                <a:solidFill>
                  <a:schemeClr val="bg1">
                    <a:lumMod val="95000"/>
                  </a:schemeClr>
                </a:solidFill>
                <a:latin typeface="Avenir Book" charset="0"/>
                <a:ea typeface="Avenir Book" charset="0"/>
                <a:cs typeface="Avenir Book" charset="0"/>
              </a:rPr>
              <a:t>Slopegraph</a:t>
            </a:r>
            <a:r>
              <a:rPr lang="en-US" dirty="0" smtClean="0">
                <a:solidFill>
                  <a:schemeClr val="bg1">
                    <a:lumMod val="95000"/>
                  </a:schemeClr>
                </a:solidFill>
                <a:latin typeface="Avenir Book" charset="0"/>
                <a:ea typeface="Avenir Book" charset="0"/>
                <a:cs typeface="Avenir Book" charset="0"/>
              </a:rPr>
              <a:t> Instructions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nvGraphicFramePr>
        <p:xfrm>
          <a:off x="428625" y="1049338"/>
          <a:ext cx="10544175" cy="6162678"/>
        </p:xfrm>
        <a:graphic>
          <a:graphicData uri="http://schemas.openxmlformats.org/drawingml/2006/table">
            <a:tbl>
              <a:tblPr firstRow="1" bandRow="1">
                <a:tableStyleId>{2D5ABB26-0587-4C30-8999-92F81FD0307C}</a:tableStyleId>
              </a:tblPr>
              <a:tblGrid>
                <a:gridCol w="10544175">
                  <a:extLst>
                    <a:ext uri="{9D8B030D-6E8A-4147-A177-3AD203B41FA5}"/>
                  </a:extLst>
                </a:gridCol>
              </a:tblGrid>
              <a:tr h="612837">
                <a:tc>
                  <a:txBody>
                    <a:bodyPr/>
                    <a:lstStyle/>
                    <a:p>
                      <a:r>
                        <a:rPr lang="en-US" sz="2000" dirty="0" smtClean="0">
                          <a:solidFill>
                            <a:schemeClr val="bg1">
                              <a:lumMod val="95000"/>
                            </a:schemeClr>
                          </a:solidFill>
                          <a:latin typeface="Avenir Book" charset="0"/>
                          <a:ea typeface="Avenir Book" charset="0"/>
                          <a:cs typeface="Avenir Book" charset="0"/>
                        </a:rPr>
                        <a:t>DLab_Part1</a:t>
                      </a:r>
                      <a:r>
                        <a:rPr lang="en-US" sz="2000" baseline="0" dirty="0" smtClean="0">
                          <a:solidFill>
                            <a:schemeClr val="bg1">
                              <a:lumMod val="95000"/>
                            </a:schemeClr>
                          </a:solidFill>
                          <a:latin typeface="Avenir Book" charset="0"/>
                          <a:ea typeface="Avenir Book" charset="0"/>
                          <a:cs typeface="Avenir Book" charset="0"/>
                        </a:rPr>
                        <a:t> </a:t>
                      </a:r>
                      <a:r>
                        <a:rPr lang="en-US" sz="2000" baseline="0" dirty="0" smtClean="0">
                          <a:solidFill>
                            <a:schemeClr val="bg1">
                              <a:lumMod val="95000"/>
                            </a:schemeClr>
                          </a:solidFill>
                          <a:latin typeface="Avenir Book" charset="0"/>
                          <a:ea typeface="Avenir Book" charset="0"/>
                          <a:cs typeface="Avenir Book" charset="0"/>
                          <a:sym typeface="Wingdings"/>
                        </a:rPr>
                        <a:t> </a:t>
                      </a:r>
                      <a:r>
                        <a:rPr lang="en-US" sz="2000" baseline="0" dirty="0">
                          <a:solidFill>
                            <a:schemeClr val="bg1">
                              <a:lumMod val="95000"/>
                            </a:schemeClr>
                          </a:solidFill>
                          <a:latin typeface="Avenir Book" charset="0"/>
                          <a:ea typeface="Avenir Book" charset="0"/>
                          <a:cs typeface="Avenir Book" charset="0"/>
                          <a:sym typeface="Wingdings"/>
                        </a:rPr>
                        <a:t>“Visualization Practice”</a:t>
                      </a:r>
                      <a:endParaRPr lang="en-US" sz="2000" dirty="0">
                        <a:solidFill>
                          <a:schemeClr val="bg1">
                            <a:lumMod val="95000"/>
                          </a:schemeClr>
                        </a:solidFill>
                        <a:latin typeface="Avenir Book" charset="0"/>
                        <a:ea typeface="Avenir Book" charset="0"/>
                        <a:cs typeface="Avenir Book" charset="0"/>
                      </a:endParaRPr>
                    </a:p>
                  </a:txBody>
                  <a:tcPr marL="91444" marR="91444" marT="45718" marB="45718" anchor="ctr">
                    <a:solidFill>
                      <a:schemeClr val="tx2">
                        <a:lumMod val="75000"/>
                      </a:schemeClr>
                    </a:solidFill>
                  </a:tcPr>
                </a:tc>
                <a:extLst>
                  <a:ext uri="{0D108BD9-81ED-4DB2-BD59-A6C34878D82A}"/>
                </a:extLst>
              </a:tr>
              <a:tr h="423741">
                <a:tc>
                  <a:txBody>
                    <a:bodyPr/>
                    <a:lstStyle/>
                    <a:p>
                      <a:pPr marL="342900" indent="-342900">
                        <a:buFont typeface="+mj-lt"/>
                        <a:buAutoNum type="arabicPeriod"/>
                      </a:pPr>
                      <a:r>
                        <a:rPr lang="en-US" sz="1800" dirty="0" smtClean="0">
                          <a:solidFill>
                            <a:schemeClr val="tx2">
                              <a:lumMod val="75000"/>
                            </a:schemeClr>
                          </a:solidFill>
                          <a:latin typeface="Avenir Book" charset="0"/>
                          <a:ea typeface="Avenir Book" charset="0"/>
                          <a:cs typeface="Avenir Book" charset="0"/>
                        </a:rPr>
                        <a:t>Select </a:t>
                      </a:r>
                      <a:r>
                        <a:rPr lang="en-US" sz="1800" dirty="0">
                          <a:solidFill>
                            <a:schemeClr val="tx2">
                              <a:lumMod val="75000"/>
                            </a:schemeClr>
                          </a:solidFill>
                          <a:latin typeface="Avenir Book" charset="0"/>
                          <a:ea typeface="Avenir Book" charset="0"/>
                          <a:cs typeface="Avenir Book" charset="0"/>
                        </a:rPr>
                        <a:t>design colors under the ”Page Layout” tab. </a:t>
                      </a:r>
                    </a:p>
                  </a:txBody>
                  <a:tcPr marL="91444" marR="91444" marT="45718" marB="45718">
                    <a:noFill/>
                  </a:tcPr>
                </a:tc>
                <a:extLst>
                  <a:ext uri="{0D108BD9-81ED-4DB2-BD59-A6C34878D82A}"/>
                </a:extLst>
              </a:tr>
              <a:tr h="402981">
                <a:tc>
                  <a:txBody>
                    <a:bodyPr/>
                    <a:lstStyle/>
                    <a:p>
                      <a:pPr marL="342900" indent="-342900">
                        <a:buFont typeface="+mj-lt"/>
                        <a:buAutoNum type="arabicPeriod" startAt="2"/>
                      </a:pPr>
                      <a:r>
                        <a:rPr lang="en-US" sz="1800" dirty="0">
                          <a:solidFill>
                            <a:schemeClr val="tx2">
                              <a:lumMod val="75000"/>
                            </a:schemeClr>
                          </a:solidFill>
                          <a:latin typeface="Avenir Book" charset="0"/>
                          <a:ea typeface="Avenir Book" charset="0"/>
                          <a:cs typeface="Avenir Book" charset="0"/>
                        </a:rPr>
                        <a:t>Put data into right format: two columns next to each other with numbers</a:t>
                      </a:r>
                    </a:p>
                  </a:txBody>
                  <a:tcPr marL="91444" marR="91444" marT="45718" marB="45718"/>
                </a:tc>
                <a:extLst>
                  <a:ext uri="{0D108BD9-81ED-4DB2-BD59-A6C34878D82A}"/>
                </a:extLst>
              </a:tr>
              <a:tr h="376488">
                <a:tc>
                  <a:txBody>
                    <a:bodyPr/>
                    <a:lstStyle/>
                    <a:p>
                      <a:pPr marL="342900" indent="-342900">
                        <a:buFont typeface="+mj-lt"/>
                        <a:buAutoNum type="arabicPeriod" startAt="3"/>
                      </a:pPr>
                      <a:r>
                        <a:rPr lang="en-US" sz="1800" dirty="0">
                          <a:solidFill>
                            <a:schemeClr val="tx2">
                              <a:lumMod val="75000"/>
                            </a:schemeClr>
                          </a:solidFill>
                          <a:latin typeface="Avenir Book" charset="0"/>
                          <a:ea typeface="Avenir Book" charset="0"/>
                          <a:cs typeface="Avenir Book" charset="0"/>
                        </a:rPr>
                        <a:t>Highlight Rows and </a:t>
                      </a:r>
                      <a:r>
                        <a:rPr lang="en-US" sz="1800" dirty="0" smtClean="0">
                          <a:solidFill>
                            <a:schemeClr val="tx2">
                              <a:lumMod val="75000"/>
                            </a:schemeClr>
                          </a:solidFill>
                          <a:latin typeface="Avenir Book" charset="0"/>
                          <a:ea typeface="Avenir Book" charset="0"/>
                          <a:cs typeface="Avenir Book" charset="0"/>
                        </a:rPr>
                        <a:t>Columns</a:t>
                      </a:r>
                      <a:r>
                        <a:rPr lang="en-US" sz="1800" smtClean="0">
                          <a:solidFill>
                            <a:schemeClr val="tx2">
                              <a:lumMod val="75000"/>
                            </a:schemeClr>
                          </a:solidFill>
                          <a:latin typeface="Avenir Book" charset="0"/>
                          <a:ea typeface="Avenir Book" charset="0"/>
                          <a:cs typeface="Avenir Book" charset="0"/>
                        </a:rPr>
                        <a:t>: A5:C10      </a:t>
                      </a:r>
                      <a:r>
                        <a:rPr lang="en-US" sz="1800" dirty="0" smtClean="0">
                          <a:solidFill>
                            <a:schemeClr val="tx2">
                              <a:lumMod val="75000"/>
                            </a:schemeClr>
                          </a:solidFill>
                          <a:latin typeface="Avenir Book" charset="0"/>
                          <a:ea typeface="Avenir Book" charset="0"/>
                          <a:cs typeface="Avenir Book" charset="0"/>
                        </a:rPr>
                        <a:t>** don’t include Row 4**</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extLst>
              </a:tr>
              <a:tr h="381825">
                <a:tc>
                  <a:txBody>
                    <a:bodyPr/>
                    <a:lstStyle/>
                    <a:p>
                      <a:pPr marL="342900" indent="-342900">
                        <a:buFont typeface="+mj-lt"/>
                        <a:buAutoNum type="arabicPeriod" startAt="4"/>
                      </a:pPr>
                      <a:r>
                        <a:rPr lang="en-US" sz="1800" dirty="0">
                          <a:solidFill>
                            <a:schemeClr val="tx2">
                              <a:lumMod val="75000"/>
                            </a:schemeClr>
                          </a:solidFill>
                          <a:latin typeface="Avenir Book" charset="0"/>
                          <a:ea typeface="Avenir Book" charset="0"/>
                          <a:cs typeface="Avenir Book" charset="0"/>
                        </a:rPr>
                        <a:t>Insert Line Graph – </a:t>
                      </a:r>
                      <a:r>
                        <a:rPr lang="en-US" sz="1800" b="1" dirty="0">
                          <a:solidFill>
                            <a:schemeClr val="tx2">
                              <a:lumMod val="75000"/>
                            </a:schemeClr>
                          </a:solidFill>
                          <a:latin typeface="Avenir Book" charset="0"/>
                          <a:ea typeface="Avenir Book" charset="0"/>
                          <a:cs typeface="Avenir Book" charset="0"/>
                        </a:rPr>
                        <a:t>Make sure you’re picking “Line with Marker”</a:t>
                      </a:r>
                    </a:p>
                  </a:txBody>
                  <a:tcPr marL="91444" marR="91444" marT="45718" marB="45718"/>
                </a:tc>
                <a:extLst>
                  <a:ext uri="{0D108BD9-81ED-4DB2-BD59-A6C34878D82A}"/>
                </a:extLst>
              </a:tr>
              <a:tr h="387162">
                <a:tc>
                  <a:txBody>
                    <a:bodyPr/>
                    <a:lstStyle/>
                    <a:p>
                      <a:pPr marL="342900" indent="-342900">
                        <a:buFont typeface="+mj-lt"/>
                        <a:buAutoNum type="arabicPeriod" startAt="5"/>
                      </a:pPr>
                      <a:r>
                        <a:rPr lang="en-US" sz="1800" dirty="0">
                          <a:solidFill>
                            <a:schemeClr val="tx2">
                              <a:lumMod val="75000"/>
                            </a:schemeClr>
                          </a:solidFill>
                          <a:latin typeface="Avenir Book" charset="0"/>
                          <a:ea typeface="Avenir Book" charset="0"/>
                          <a:cs typeface="Avenir Book" charset="0"/>
                        </a:rPr>
                        <a:t>Click “Switch Row/Column” button</a:t>
                      </a:r>
                    </a:p>
                  </a:txBody>
                  <a:tcPr marL="91444" marR="91444" marT="45718" marB="45718"/>
                </a:tc>
                <a:extLst>
                  <a:ext uri="{0D108BD9-81ED-4DB2-BD59-A6C34878D82A}"/>
                </a:extLst>
              </a:tr>
              <a:tr h="405728">
                <a:tc>
                  <a:txBody>
                    <a:bodyPr/>
                    <a:lstStyle/>
                    <a:p>
                      <a:pPr marL="342900" indent="-342900">
                        <a:buFont typeface="+mj-lt"/>
                        <a:buAutoNum type="arabicPeriod" startAt="6"/>
                      </a:pPr>
                      <a:r>
                        <a:rPr lang="en-US" sz="1800" dirty="0">
                          <a:solidFill>
                            <a:schemeClr val="tx2">
                              <a:lumMod val="75000"/>
                            </a:schemeClr>
                          </a:solidFill>
                          <a:latin typeface="Avenir Book" charset="0"/>
                          <a:ea typeface="Avenir Book" charset="0"/>
                          <a:cs typeface="Avenir Book" charset="0"/>
                        </a:rPr>
                        <a:t>Right click or double click on x-axis to bring up the Format Toolbar</a:t>
                      </a:r>
                    </a:p>
                  </a:txBody>
                  <a:tcPr marL="91444" marR="91444" marT="45718" marB="45718"/>
                </a:tc>
                <a:extLst>
                  <a:ext uri="{0D108BD9-81ED-4DB2-BD59-A6C34878D82A}"/>
                </a:extLst>
              </a:tr>
              <a:tr h="401174">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1800" dirty="0">
                          <a:solidFill>
                            <a:schemeClr val="tx2">
                              <a:lumMod val="75000"/>
                            </a:schemeClr>
                          </a:solidFill>
                          <a:latin typeface="Avenir Book" charset="0"/>
                          <a:ea typeface="Avenir Book" charset="0"/>
                          <a:cs typeface="Avenir Book" charset="0"/>
                        </a:rPr>
                        <a:t>Select “Axis Options” </a:t>
                      </a:r>
                      <a:r>
                        <a:rPr lang="en-US" sz="1800" dirty="0">
                          <a:solidFill>
                            <a:schemeClr val="tx2">
                              <a:lumMod val="75000"/>
                            </a:schemeClr>
                          </a:solidFill>
                          <a:latin typeface="Avenir Book" charset="0"/>
                          <a:ea typeface="Avenir Book" charset="0"/>
                          <a:cs typeface="Avenir Book" charset="0"/>
                          <a:sym typeface="Wingdings" panose="05000000000000000000" pitchFamily="2" charset="2"/>
                        </a:rPr>
                        <a:t> “Axis Position”  “On Tick Marks”</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extLst>
              </a:tr>
              <a:tr h="417512">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800" dirty="0" smtClean="0">
                          <a:solidFill>
                            <a:schemeClr val="tx2">
                              <a:lumMod val="75000"/>
                            </a:schemeClr>
                          </a:solidFill>
                          <a:latin typeface="Avenir Book" charset="0"/>
                          <a:ea typeface="Avenir Book" charset="0"/>
                          <a:cs typeface="Avenir Book" charset="0"/>
                        </a:rPr>
                        <a:t>Delete y-axis &amp; legend labels &amp; y-axis gridlines</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extLst>
              </a:tr>
              <a:tr h="514583">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9"/>
                        <a:tabLst/>
                        <a:defRPr/>
                      </a:pPr>
                      <a:r>
                        <a:rPr lang="en-US" sz="1800" dirty="0">
                          <a:solidFill>
                            <a:schemeClr val="tx2">
                              <a:lumMod val="75000"/>
                            </a:schemeClr>
                          </a:solidFill>
                          <a:latin typeface="Avenir Book" charset="0"/>
                          <a:ea typeface="Avenir Book" charset="0"/>
                          <a:cs typeface="Avenir Book" charset="0"/>
                        </a:rPr>
                        <a:t>Increase the width of each </a:t>
                      </a:r>
                      <a:r>
                        <a:rPr lang="en-US" sz="1800" dirty="0" smtClean="0">
                          <a:solidFill>
                            <a:schemeClr val="tx2">
                              <a:lumMod val="75000"/>
                            </a:schemeClr>
                          </a:solidFill>
                          <a:latin typeface="Avenir Book" charset="0"/>
                          <a:ea typeface="Avenir Book" charset="0"/>
                          <a:cs typeface="Avenir Book" charset="0"/>
                        </a:rPr>
                        <a:t>line</a:t>
                      </a:r>
                      <a:r>
                        <a:rPr lang="en-US" sz="1800" baseline="0" dirty="0" smtClean="0">
                          <a:solidFill>
                            <a:schemeClr val="tx2">
                              <a:lumMod val="75000"/>
                            </a:schemeClr>
                          </a:solidFill>
                          <a:latin typeface="Avenir Book" charset="0"/>
                          <a:ea typeface="Avenir Book" charset="0"/>
                          <a:cs typeface="Avenir Book" charset="0"/>
                        </a:rPr>
                        <a:t> to 4pt </a:t>
                      </a:r>
                      <a:r>
                        <a:rPr lang="en-US" sz="1800" dirty="0" smtClean="0">
                          <a:solidFill>
                            <a:schemeClr val="tx2">
                              <a:lumMod val="75000"/>
                            </a:schemeClr>
                          </a:solidFill>
                          <a:latin typeface="Avenir Book" charset="0"/>
                          <a:ea typeface="Avenir Book" charset="0"/>
                          <a:cs typeface="Avenir Book" charset="0"/>
                        </a:rPr>
                        <a:t>under </a:t>
                      </a:r>
                      <a:r>
                        <a:rPr lang="en-US" sz="1800" dirty="0">
                          <a:solidFill>
                            <a:schemeClr val="tx2">
                              <a:lumMod val="75000"/>
                            </a:schemeClr>
                          </a:solidFill>
                          <a:latin typeface="Avenir Book" charset="0"/>
                          <a:ea typeface="Avenir Book" charset="0"/>
                          <a:cs typeface="Avenir Book" charset="0"/>
                        </a:rPr>
                        <a:t>“Fill &amp; Line” </a:t>
                      </a:r>
                      <a:r>
                        <a:rPr lang="en-US" sz="1800" dirty="0">
                          <a:solidFill>
                            <a:schemeClr val="tx2">
                              <a:lumMod val="75000"/>
                            </a:schemeClr>
                          </a:solidFill>
                          <a:latin typeface="Avenir Book" charset="0"/>
                          <a:ea typeface="Avenir Book" charset="0"/>
                          <a:cs typeface="Avenir Book" charset="0"/>
                          <a:sym typeface="Wingdings" panose="05000000000000000000" pitchFamily="2" charset="2"/>
                        </a:rPr>
                        <a:t> “Border”  “Width”</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extLst>
              </a:tr>
              <a:tr h="514583">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10"/>
                        <a:tabLst/>
                        <a:defRPr/>
                      </a:pPr>
                      <a:r>
                        <a:rPr lang="en-US" sz="1800" dirty="0">
                          <a:solidFill>
                            <a:schemeClr val="tx2">
                              <a:lumMod val="75000"/>
                            </a:schemeClr>
                          </a:solidFill>
                          <a:latin typeface="Avenir Book" charset="0"/>
                          <a:ea typeface="Avenir Book" charset="0"/>
                          <a:cs typeface="Avenir Book" charset="0"/>
                        </a:rPr>
                        <a:t>Decrease the size of the “Plot Area,” Make the X-Axis labels bigger</a:t>
                      </a:r>
                    </a:p>
                  </a:txBody>
                  <a:tcPr marL="91444" marR="91444" marT="45718" marB="45718"/>
                </a:tc>
                <a:extLst>
                  <a:ext uri="{0D108BD9-81ED-4DB2-BD59-A6C34878D82A}"/>
                </a:extLst>
              </a:tr>
              <a:tr h="914396">
                <a:tc>
                  <a:txBody>
                    <a:bodyPr/>
                    <a:lstStyle/>
                    <a:p>
                      <a:pPr marL="342900" indent="-342900">
                        <a:buFont typeface="+mj-lt"/>
                        <a:buAutoNum type="arabicPeriod" startAt="11"/>
                      </a:pPr>
                      <a:r>
                        <a:rPr lang="en-US" sz="1800" dirty="0" smtClean="0">
                          <a:solidFill>
                            <a:schemeClr val="tx2">
                              <a:lumMod val="75000"/>
                            </a:schemeClr>
                          </a:solidFill>
                          <a:latin typeface="Avenir Book" charset="0"/>
                          <a:ea typeface="Avenir Book" charset="0"/>
                          <a:cs typeface="Avenir Book" charset="0"/>
                        </a:rPr>
                        <a:t> Get rid of the outline around your graph</a:t>
                      </a:r>
                    </a:p>
                    <a:p>
                      <a:pPr marL="800100" lvl="1" indent="-342900">
                        <a:buFont typeface="Arial" charset="0"/>
                        <a:buChar char="•"/>
                      </a:pPr>
                      <a:r>
                        <a:rPr lang="en-US" sz="1800" dirty="0" smtClean="0">
                          <a:solidFill>
                            <a:schemeClr val="tx2">
                              <a:lumMod val="75000"/>
                            </a:schemeClr>
                          </a:solidFill>
                          <a:latin typeface="Avenir Book" charset="0"/>
                          <a:ea typeface="Avenir Book" charset="0"/>
                          <a:cs typeface="Avenir Book" charset="0"/>
                        </a:rPr>
                        <a:t>Click on the Format Tab, find the pencil</a:t>
                      </a:r>
                      <a:r>
                        <a:rPr lang="en-US" sz="1800" baseline="0" dirty="0" smtClean="0">
                          <a:solidFill>
                            <a:schemeClr val="tx2">
                              <a:lumMod val="75000"/>
                            </a:schemeClr>
                          </a:solidFill>
                          <a:latin typeface="Avenir Book" charset="0"/>
                          <a:ea typeface="Avenir Book" charset="0"/>
                          <a:cs typeface="Avenir Book" charset="0"/>
                        </a:rPr>
                        <a:t> icon next to the paint can button</a:t>
                      </a:r>
                    </a:p>
                    <a:p>
                      <a:pPr marL="800100" lvl="1" indent="-342900">
                        <a:buFont typeface="Arial" charset="0"/>
                        <a:buChar char="•"/>
                      </a:pPr>
                      <a:r>
                        <a:rPr lang="en-US" sz="1800" baseline="0" dirty="0" smtClean="0">
                          <a:solidFill>
                            <a:schemeClr val="tx2">
                              <a:lumMod val="75000"/>
                            </a:schemeClr>
                          </a:solidFill>
                          <a:latin typeface="Avenir Book" charset="0"/>
                          <a:ea typeface="Avenir Book" charset="0"/>
                          <a:cs typeface="Avenir Book" charset="0"/>
                        </a:rPr>
                        <a:t>Click on the button and select no outline</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extLst>
              </a:tr>
              <a:tr h="409668">
                <a:tc>
                  <a:txBody>
                    <a:bodyPr/>
                    <a:lstStyle/>
                    <a:p>
                      <a:pPr marL="0" indent="0">
                        <a:buFont typeface="+mj-lt"/>
                        <a:buNone/>
                      </a:pP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extLst>
              </a:tr>
            </a:tbl>
          </a:graphicData>
        </a:graphic>
      </p:graphicFrame>
      <p:sp>
        <p:nvSpPr>
          <p:cNvPr id="3" name="Slide Number Placeholder 2">
            <a:extLst>
              <a:ext uri="{FF2B5EF4-FFF2-40B4-BE49-F238E27FC236}"/>
            </a:extLst>
          </p:cNvPr>
          <p:cNvSpPr>
            <a:spLocks noGrp="1"/>
          </p:cNvSpPr>
          <p:nvPr>
            <p:ph type="sldNum" sz="quarter" idx="12"/>
          </p:nvPr>
        </p:nvSpPr>
        <p:spPr/>
        <p:txBody>
          <a:bodyPr/>
          <a:lstStyle/>
          <a:p>
            <a:pPr>
              <a:defRPr/>
            </a:pPr>
            <a:fld id="{5B642C92-214B-7E44-BAAE-75C5F71B1DEB}" type="slidenum">
              <a:rPr lang="en-US" sz="2000"/>
              <a:pPr>
                <a:defRPr/>
              </a:pPr>
              <a:t>28</a:t>
            </a:fld>
            <a:endParaRPr lang="en-US" sz="2000" dirty="0"/>
          </a:p>
        </p:txBody>
      </p:sp>
    </p:spTree>
    <p:extLst>
      <p:ext uri="{BB962C8B-B14F-4D97-AF65-F5344CB8AC3E}">
        <p14:creationId xmlns:p14="http://schemas.microsoft.com/office/powerpoint/2010/main" val="2086486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788"/>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2700" y="-161925"/>
            <a:ext cx="10515600" cy="1325563"/>
          </a:xfrm>
        </p:spPr>
        <p:txBody>
          <a:bodyPr rtlCol="0">
            <a:normAutofit/>
          </a:bodyPr>
          <a:lstStyle/>
          <a:p>
            <a:pPr eaLnBrk="1" fontAlgn="auto" hangingPunct="1">
              <a:spcAft>
                <a:spcPts val="0"/>
              </a:spcAft>
              <a:defRPr/>
            </a:pPr>
            <a:r>
              <a:rPr lang="en-US" dirty="0" err="1" smtClean="0">
                <a:solidFill>
                  <a:schemeClr val="bg1">
                    <a:lumMod val="95000"/>
                  </a:schemeClr>
                </a:solidFill>
                <a:latin typeface="Avenir Book" charset="0"/>
                <a:ea typeface="Avenir Book" charset="0"/>
                <a:cs typeface="Avenir Book" charset="0"/>
              </a:rPr>
              <a:t>Slopegraphs</a:t>
            </a:r>
            <a:r>
              <a:rPr lang="en-US" dirty="0" smtClean="0">
                <a:solidFill>
                  <a:schemeClr val="bg1">
                    <a:lumMod val="95000"/>
                  </a:schemeClr>
                </a:solidFill>
                <a:latin typeface="Avenir Book" charset="0"/>
                <a:ea typeface="Avenir Book" charset="0"/>
                <a:cs typeface="Avenir Book" charset="0"/>
              </a:rPr>
              <a:t> </a:t>
            </a:r>
            <a:r>
              <a:rPr lang="mr-IN" dirty="0" smtClean="0">
                <a:solidFill>
                  <a:schemeClr val="bg1">
                    <a:lumMod val="95000"/>
                  </a:schemeClr>
                </a:solidFill>
                <a:latin typeface="Avenir Book" charset="0"/>
                <a:ea typeface="Avenir Book" charset="0"/>
                <a:cs typeface="Avenir Book" charset="0"/>
              </a:rPr>
              <a:t>–</a:t>
            </a:r>
            <a:r>
              <a:rPr lang="en-US" dirty="0" smtClean="0">
                <a:solidFill>
                  <a:schemeClr val="bg1">
                    <a:lumMod val="95000"/>
                  </a:schemeClr>
                </a:solidFill>
                <a:latin typeface="Avenir Book" charset="0"/>
                <a:ea typeface="Avenir Book" charset="0"/>
                <a:cs typeface="Avenir Book" charset="0"/>
              </a:rPr>
              <a:t> Adding Data Labels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nvGraphicFramePr>
        <p:xfrm>
          <a:off x="428625" y="1049338"/>
          <a:ext cx="10544175" cy="5634044"/>
        </p:xfrm>
        <a:graphic>
          <a:graphicData uri="http://schemas.openxmlformats.org/drawingml/2006/table">
            <a:tbl>
              <a:tblPr firstRow="1" bandRow="1">
                <a:tableStyleId>{2D5ABB26-0587-4C30-8999-92F81FD0307C}</a:tableStyleId>
              </a:tblPr>
              <a:tblGrid>
                <a:gridCol w="10544175">
                  <a:extLst>
                    <a:ext uri="{9D8B030D-6E8A-4147-A177-3AD203B41FA5}"/>
                  </a:extLst>
                </a:gridCol>
              </a:tblGrid>
              <a:tr h="612732">
                <a:tc>
                  <a:txBody>
                    <a:bodyPr/>
                    <a:lstStyle/>
                    <a:p>
                      <a:r>
                        <a:rPr lang="en-US" sz="2000" dirty="0" smtClean="0">
                          <a:solidFill>
                            <a:schemeClr val="bg1">
                              <a:lumMod val="95000"/>
                            </a:schemeClr>
                          </a:solidFill>
                          <a:latin typeface="Avenir Book" charset="0"/>
                          <a:ea typeface="Avenir Book" charset="0"/>
                          <a:cs typeface="Avenir Book" charset="0"/>
                        </a:rPr>
                        <a:t>DLab_Part1 </a:t>
                      </a:r>
                      <a:r>
                        <a:rPr lang="en-US" sz="2000" baseline="0" dirty="0" smtClean="0">
                          <a:solidFill>
                            <a:schemeClr val="bg1">
                              <a:lumMod val="95000"/>
                            </a:schemeClr>
                          </a:solidFill>
                          <a:latin typeface="Avenir Book" charset="0"/>
                          <a:ea typeface="Avenir Book" charset="0"/>
                          <a:cs typeface="Avenir Book" charset="0"/>
                          <a:sym typeface="Wingdings"/>
                        </a:rPr>
                        <a:t> </a:t>
                      </a:r>
                      <a:r>
                        <a:rPr lang="en-US" sz="2000" baseline="0" dirty="0">
                          <a:solidFill>
                            <a:schemeClr val="bg1">
                              <a:lumMod val="95000"/>
                            </a:schemeClr>
                          </a:solidFill>
                          <a:latin typeface="Avenir Book" charset="0"/>
                          <a:ea typeface="Avenir Book" charset="0"/>
                          <a:cs typeface="Avenir Book" charset="0"/>
                          <a:sym typeface="Wingdings"/>
                        </a:rPr>
                        <a:t>“Visualization Practice”</a:t>
                      </a:r>
                      <a:endParaRPr lang="en-US" sz="2000" dirty="0">
                        <a:solidFill>
                          <a:schemeClr val="bg1">
                            <a:lumMod val="95000"/>
                          </a:schemeClr>
                        </a:solidFill>
                        <a:latin typeface="Avenir Book" charset="0"/>
                        <a:ea typeface="Avenir Book" charset="0"/>
                        <a:cs typeface="Avenir Book" charset="0"/>
                      </a:endParaRPr>
                    </a:p>
                  </a:txBody>
                  <a:tcPr marL="91444" marR="91444" marT="45709" marB="45709" anchor="ctr">
                    <a:solidFill>
                      <a:schemeClr val="tx2">
                        <a:lumMod val="75000"/>
                      </a:schemeClr>
                    </a:solidFill>
                  </a:tcPr>
                </a:tc>
                <a:extLst>
                  <a:ext uri="{0D108BD9-81ED-4DB2-BD59-A6C34878D82A}"/>
                </a:extLst>
              </a:tr>
              <a:tr h="402913">
                <a:tc>
                  <a:txBody>
                    <a:bodyPr/>
                    <a:lstStyle/>
                    <a:p>
                      <a:pPr marL="342900" indent="-342900">
                        <a:buFont typeface="+mj-lt"/>
                        <a:buAutoNum type="arabicPeriod"/>
                      </a:pPr>
                      <a:r>
                        <a:rPr lang="en-US" sz="1800" dirty="0">
                          <a:solidFill>
                            <a:schemeClr val="tx2">
                              <a:lumMod val="75000"/>
                            </a:schemeClr>
                          </a:solidFill>
                          <a:latin typeface="Avenir Book" charset="0"/>
                          <a:ea typeface="Avenir Book" charset="0"/>
                          <a:cs typeface="Avenir Book" charset="0"/>
                        </a:rPr>
                        <a:t>Right click on the first line, click add data label</a:t>
                      </a:r>
                    </a:p>
                  </a:txBody>
                  <a:tcPr marL="91444" marR="91444" marT="45709" marB="45709"/>
                </a:tc>
                <a:extLst>
                  <a:ext uri="{0D108BD9-81ED-4DB2-BD59-A6C34878D82A}"/>
                </a:extLst>
              </a:tr>
              <a:tr h="376425">
                <a:tc>
                  <a:txBody>
                    <a:bodyPr/>
                    <a:lstStyle/>
                    <a:p>
                      <a:pPr marL="342900" indent="-342900">
                        <a:buFont typeface="+mj-lt"/>
                        <a:buAutoNum type="arabicPeriod" startAt="2"/>
                      </a:pPr>
                      <a:r>
                        <a:rPr lang="en-US" sz="1800" dirty="0">
                          <a:solidFill>
                            <a:schemeClr val="tx2">
                              <a:lumMod val="75000"/>
                            </a:schemeClr>
                          </a:solidFill>
                          <a:latin typeface="Avenir Book" charset="0"/>
                          <a:ea typeface="Avenir Book" charset="0"/>
                          <a:cs typeface="Avenir Book" charset="0"/>
                        </a:rPr>
                        <a:t>Make the font of both labels the same color as the line</a:t>
                      </a:r>
                    </a:p>
                  </a:txBody>
                  <a:tcPr marL="91444" marR="91444" marT="45709" marB="45709"/>
                </a:tc>
                <a:extLst>
                  <a:ext uri="{0D108BD9-81ED-4DB2-BD59-A6C34878D82A}"/>
                </a:extLst>
              </a:tr>
              <a:tr h="381761">
                <a:tc>
                  <a:txBody>
                    <a:bodyPr/>
                    <a:lstStyle/>
                    <a:p>
                      <a:pPr marL="342900" indent="-342900">
                        <a:buFont typeface="+mj-lt"/>
                        <a:buAutoNum type="arabicPeriod" startAt="3"/>
                      </a:pPr>
                      <a:r>
                        <a:rPr lang="en-US" sz="1800" b="0" dirty="0" smtClean="0">
                          <a:solidFill>
                            <a:schemeClr val="tx2">
                              <a:lumMod val="75000"/>
                            </a:schemeClr>
                          </a:solidFill>
                          <a:latin typeface="Avenir Book" charset="0"/>
                          <a:ea typeface="Avenir Book" charset="0"/>
                          <a:cs typeface="Avenir Book" charset="0"/>
                        </a:rPr>
                        <a:t>Delete the left dat</a:t>
                      </a:r>
                      <a:r>
                        <a:rPr lang="en-US" sz="1800" b="0" baseline="0" dirty="0" smtClean="0">
                          <a:solidFill>
                            <a:schemeClr val="tx2">
                              <a:lumMod val="75000"/>
                            </a:schemeClr>
                          </a:solidFill>
                          <a:latin typeface="Avenir Book" charset="0"/>
                          <a:ea typeface="Avenir Book" charset="0"/>
                          <a:cs typeface="Avenir Book" charset="0"/>
                        </a:rPr>
                        <a:t>a label, make sure that you only have the left one selected</a:t>
                      </a:r>
                      <a:endParaRPr lang="en-US" sz="1800" b="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extLst>
              </a:tr>
              <a:tr h="1188694">
                <a:tc>
                  <a:txBody>
                    <a:bodyPr/>
                    <a:lstStyle/>
                    <a:p>
                      <a:pPr marL="342900" indent="-342900">
                        <a:buFont typeface="+mj-lt"/>
                        <a:buAutoNum type="arabicPeriod" startAt="4"/>
                      </a:pPr>
                      <a:r>
                        <a:rPr lang="en-US" sz="1800" dirty="0" smtClean="0">
                          <a:solidFill>
                            <a:schemeClr val="tx2">
                              <a:lumMod val="75000"/>
                            </a:schemeClr>
                          </a:solidFill>
                          <a:latin typeface="Avenir Book" charset="0"/>
                          <a:ea typeface="Avenir Book" charset="0"/>
                          <a:cs typeface="Avenir Book" charset="0"/>
                        </a:rPr>
                        <a:t>Add a text + data label for each line</a:t>
                      </a:r>
                    </a:p>
                    <a:p>
                      <a:pPr marL="800100" lvl="1" indent="-342900">
                        <a:buFont typeface="Arial" charset="0"/>
                        <a:buChar char="•"/>
                      </a:pPr>
                      <a:r>
                        <a:rPr lang="en-US" sz="1800" dirty="0" smtClean="0">
                          <a:solidFill>
                            <a:schemeClr val="tx2">
                              <a:lumMod val="75000"/>
                            </a:schemeClr>
                          </a:solidFill>
                          <a:latin typeface="Avenir Book" charset="0"/>
                          <a:ea typeface="Avenir Book" charset="0"/>
                          <a:cs typeface="Avenir Book" charset="0"/>
                        </a:rPr>
                        <a:t>Insert a text box</a:t>
                      </a:r>
                    </a:p>
                    <a:p>
                      <a:pPr marL="800100" lvl="1" indent="-342900">
                        <a:buFont typeface="Arial" charset="0"/>
                        <a:buChar char="•"/>
                      </a:pPr>
                      <a:r>
                        <a:rPr lang="en-US" sz="1800" dirty="0" smtClean="0">
                          <a:solidFill>
                            <a:schemeClr val="tx2">
                              <a:lumMod val="75000"/>
                            </a:schemeClr>
                          </a:solidFill>
                          <a:latin typeface="Avenir Book" charset="0"/>
                          <a:ea typeface="Avenir Book" charset="0"/>
                          <a:cs typeface="Avenir Book" charset="0"/>
                        </a:rPr>
                        <a:t>Type the</a:t>
                      </a:r>
                      <a:r>
                        <a:rPr lang="en-US" sz="1800" baseline="0" dirty="0" smtClean="0">
                          <a:solidFill>
                            <a:schemeClr val="tx2">
                              <a:lumMod val="75000"/>
                            </a:schemeClr>
                          </a:solidFill>
                          <a:latin typeface="Avenir Book" charset="0"/>
                          <a:ea typeface="Avenir Book" charset="0"/>
                          <a:cs typeface="Avenir Book" charset="0"/>
                        </a:rPr>
                        <a:t> text descriptor + the 2008 number, so for example the first text box should read “Black or African American, 457”</a:t>
                      </a: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extLst>
              </a:tr>
              <a:tr h="405660">
                <a:tc>
                  <a:txBody>
                    <a:bodyPr/>
                    <a:lstStyle/>
                    <a:p>
                      <a:pPr marL="342900" indent="-342900">
                        <a:buFont typeface="+mj-lt"/>
                        <a:buAutoNum type="arabicPeriod" startAt="5"/>
                      </a:pPr>
                      <a:r>
                        <a:rPr lang="en-US" sz="1800" dirty="0" smtClean="0">
                          <a:solidFill>
                            <a:schemeClr val="tx2">
                              <a:lumMod val="75000"/>
                            </a:schemeClr>
                          </a:solidFill>
                          <a:latin typeface="Avenir Book" charset="0"/>
                          <a:ea typeface="Avenir Book" charset="0"/>
                          <a:cs typeface="Avenir Book" charset="0"/>
                        </a:rPr>
                        <a:t>Make sure the data</a:t>
                      </a:r>
                      <a:r>
                        <a:rPr lang="en-US" sz="1800" baseline="0" dirty="0" smtClean="0">
                          <a:solidFill>
                            <a:schemeClr val="tx2">
                              <a:lumMod val="75000"/>
                            </a:schemeClr>
                          </a:solidFill>
                          <a:latin typeface="Avenir Book" charset="0"/>
                          <a:ea typeface="Avenir Book" charset="0"/>
                          <a:cs typeface="Avenir Book" charset="0"/>
                        </a:rPr>
                        <a:t> labels and text box font color match the line of your graph</a:t>
                      </a: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extLst>
              </a:tr>
              <a:tr h="401106">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1800" dirty="0">
                          <a:solidFill>
                            <a:schemeClr val="tx2">
                              <a:lumMod val="75000"/>
                            </a:schemeClr>
                          </a:solidFill>
                          <a:latin typeface="Avenir Book" charset="0"/>
                          <a:ea typeface="Avenir Book" charset="0"/>
                          <a:cs typeface="Avenir Book" charset="0"/>
                        </a:rPr>
                        <a:t>Repeat steps </a:t>
                      </a:r>
                      <a:r>
                        <a:rPr lang="en-US" sz="1800" dirty="0" smtClean="0">
                          <a:solidFill>
                            <a:schemeClr val="tx2">
                              <a:lumMod val="75000"/>
                            </a:schemeClr>
                          </a:solidFill>
                          <a:latin typeface="Avenir Book" charset="0"/>
                          <a:ea typeface="Avenir Book" charset="0"/>
                          <a:cs typeface="Avenir Book" charset="0"/>
                        </a:rPr>
                        <a:t>1 </a:t>
                      </a:r>
                      <a:r>
                        <a:rPr lang="en-US" sz="1800" dirty="0">
                          <a:solidFill>
                            <a:schemeClr val="tx2">
                              <a:lumMod val="75000"/>
                            </a:schemeClr>
                          </a:solidFill>
                          <a:latin typeface="Avenir Book" charset="0"/>
                          <a:ea typeface="Avenir Book" charset="0"/>
                          <a:cs typeface="Avenir Book" charset="0"/>
                        </a:rPr>
                        <a:t>– 5 four more times. </a:t>
                      </a:r>
                    </a:p>
                  </a:txBody>
                  <a:tcPr marL="91444" marR="91444" marT="45709" marB="45709"/>
                </a:tc>
                <a:extLst>
                  <a:ext uri="{0D108BD9-81ED-4DB2-BD59-A6C34878D82A}"/>
                </a:extLst>
              </a:tr>
              <a:tr h="417440">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extLst>
              </a:tr>
              <a:tr h="640056">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smtClean="0">
                          <a:solidFill>
                            <a:schemeClr val="tx2">
                              <a:lumMod val="75000"/>
                            </a:schemeClr>
                          </a:solidFill>
                          <a:latin typeface="Avenir Book" charset="0"/>
                          <a:ea typeface="Avenir Book" charset="0"/>
                          <a:cs typeface="Avenir Book" charset="0"/>
                        </a:rPr>
                        <a:t>You can do it! </a:t>
                      </a:r>
                    </a:p>
                    <a:p>
                      <a:pPr marL="342900" marR="0" indent="-342900" algn="l" defTabSz="914400" rtl="0" eaLnBrk="1" fontAlgn="auto" latinLnBrk="0" hangingPunct="1">
                        <a:lnSpc>
                          <a:spcPct val="100000"/>
                        </a:lnSpc>
                        <a:spcBef>
                          <a:spcPts val="0"/>
                        </a:spcBef>
                        <a:spcAft>
                          <a:spcPts val="0"/>
                        </a:spcAft>
                        <a:buClrTx/>
                        <a:buSzTx/>
                        <a:buFont typeface="+mj-lt"/>
                        <a:buAutoNum type="arabicPeriod" startAt="9"/>
                        <a:tabLst/>
                        <a:defRPr/>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extLst>
              </a:tr>
              <a:tr h="397653">
                <a:tc>
                  <a:txBody>
                    <a:bodyPr/>
                    <a:lstStyle/>
                    <a:p>
                      <a:pPr marL="342900" indent="-342900">
                        <a:buFont typeface="+mj-lt"/>
                        <a:buAutoNum type="arabicPeriod" startAt="10"/>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extLst>
              </a:tr>
              <a:tr h="409598">
                <a:tc>
                  <a:txBody>
                    <a:bodyPr/>
                    <a:lstStyle/>
                    <a:p>
                      <a:pPr marL="0" indent="0">
                        <a:buFont typeface="+mj-lt"/>
                        <a:buNone/>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extLst>
              </a:tr>
            </a:tbl>
          </a:graphicData>
        </a:graphic>
      </p:graphicFrame>
      <p:sp>
        <p:nvSpPr>
          <p:cNvPr id="3" name="Slide Number Placeholder 2">
            <a:extLst>
              <a:ext uri="{FF2B5EF4-FFF2-40B4-BE49-F238E27FC236}"/>
            </a:extLst>
          </p:cNvPr>
          <p:cNvSpPr>
            <a:spLocks noGrp="1"/>
          </p:cNvSpPr>
          <p:nvPr>
            <p:ph type="sldNum" sz="quarter" idx="12"/>
          </p:nvPr>
        </p:nvSpPr>
        <p:spPr/>
        <p:txBody>
          <a:bodyPr/>
          <a:lstStyle/>
          <a:p>
            <a:pPr>
              <a:defRPr/>
            </a:pPr>
            <a:fld id="{CAFD19CB-6657-0B4D-B454-7DC559304FAD}" type="slidenum">
              <a:rPr lang="en-US"/>
              <a:pPr>
                <a:defRPr/>
              </a:pPr>
              <a:t>29</a:t>
            </a:fld>
            <a:endParaRPr lang="en-US"/>
          </a:p>
        </p:txBody>
      </p:sp>
    </p:spTree>
    <p:extLst>
      <p:ext uri="{BB962C8B-B14F-4D97-AF65-F5344CB8AC3E}">
        <p14:creationId xmlns:p14="http://schemas.microsoft.com/office/powerpoint/2010/main" val="11046446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lumMod val="95000"/>
                  </a:schemeClr>
                </a:solidFill>
                <a:latin typeface="Avenir Book" charset="0"/>
                <a:ea typeface="Avenir Book" charset="0"/>
                <a:cs typeface="Avenir Book" charset="0"/>
              </a:rPr>
              <a:t>This class is not for a scholarly audience</a:t>
            </a:r>
            <a:endParaRPr lang="en-US" dirty="0">
              <a:solidFill>
                <a:schemeClr val="bg1">
                  <a:lumMod val="95000"/>
                </a:schemeClr>
              </a:solidFill>
              <a:latin typeface="Avenir Book" charset="0"/>
              <a:ea typeface="Avenir Book" charset="0"/>
              <a:cs typeface="Avenir Book" charset="0"/>
            </a:endParaRPr>
          </a:p>
        </p:txBody>
      </p:sp>
      <p:pic>
        <p:nvPicPr>
          <p:cNvPr id="5" name="Picture 4"/>
          <p:cNvPicPr/>
          <p:nvPr/>
        </p:nvPicPr>
        <p:blipFill>
          <a:blip r:embed="rId3"/>
          <a:stretch>
            <a:fillRect/>
          </a:stretch>
        </p:blipFill>
        <p:spPr>
          <a:xfrm>
            <a:off x="1910247" y="1325563"/>
            <a:ext cx="8391159" cy="5216087"/>
          </a:xfrm>
          <a:prstGeom prst="rect">
            <a:avLst/>
          </a:prstGeom>
        </p:spPr>
      </p:pic>
    </p:spTree>
    <p:extLst>
      <p:ext uri="{BB962C8B-B14F-4D97-AF65-F5344CB8AC3E}">
        <p14:creationId xmlns:p14="http://schemas.microsoft.com/office/powerpoint/2010/main" val="17913997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smtClean="0">
                <a:solidFill>
                  <a:schemeClr val="tx2">
                    <a:lumMod val="75000"/>
                  </a:schemeClr>
                </a:solidFill>
                <a:latin typeface="Avenir Book" charset="0"/>
                <a:ea typeface="Avenir Book" charset="0"/>
                <a:cs typeface="Avenir Book" charset="0"/>
              </a:rPr>
              <a:t>Slopegraphs</a:t>
            </a:r>
            <a:r>
              <a:rPr lang="en-US" dirty="0" smtClean="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Butterfly Graphs</a:t>
            </a:r>
            <a:endParaRPr lang="en-US" dirty="0" smtClean="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6551" y="4995333"/>
            <a:ext cx="5835449" cy="1802956"/>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14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Benchmark Data</a:t>
            </a:r>
            <a:endParaRPr lang="en-US" dirty="0">
              <a:solidFill>
                <a:schemeClr val="bg1">
                  <a:lumMod val="95000"/>
                </a:schemeClr>
              </a:solidFill>
              <a:latin typeface="Avenir Book" charset="0"/>
              <a:ea typeface="Avenir Book" charset="0"/>
              <a:cs typeface="Avenir Book" charset="0"/>
            </a:endParaRPr>
          </a:p>
        </p:txBody>
      </p:sp>
      <p:sp>
        <p:nvSpPr>
          <p:cNvPr id="12" name="Freeform 47">
            <a:extLst>
              <a:ext uri="{FF2B5EF4-FFF2-40B4-BE49-F238E27FC236}">
                <a16:creationId xmlns="" xmlns:a16="http://schemas.microsoft.com/office/drawing/2014/main" id="{6B322BE4-1F39-4E75-9A8D-0D8916EB9B9A}"/>
              </a:ext>
            </a:extLst>
          </p:cNvPr>
          <p:cNvSpPr>
            <a:spLocks noChangeAspect="1" noEditPoints="1"/>
          </p:cNvSpPr>
          <p:nvPr/>
        </p:nvSpPr>
        <p:spPr bwMode="auto">
          <a:xfrm>
            <a:off x="2355612" y="1324209"/>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 xmlns:a16="http://schemas.microsoft.com/office/drawing/2014/main" id="{AEAA8565-1155-4E1A-8F1B-33B92365EFC4}"/>
              </a:ext>
            </a:extLst>
          </p:cNvPr>
          <p:cNvSpPr>
            <a:spLocks noChangeAspect="1" noEditPoints="1"/>
          </p:cNvSpPr>
          <p:nvPr/>
        </p:nvSpPr>
        <p:spPr bwMode="auto">
          <a:xfrm>
            <a:off x="8743142" y="1243635"/>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9">
            <a:extLst>
              <a:ext uri="{FF2B5EF4-FFF2-40B4-BE49-F238E27FC236}">
                <a16:creationId xmlns=""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31</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10" r="3603"/>
          <a:stretch/>
        </p:blipFill>
        <p:spPr>
          <a:xfrm>
            <a:off x="6280484" y="2784292"/>
            <a:ext cx="5654844" cy="3378200"/>
          </a:xfrm>
          <a:prstGeom prst="rect">
            <a:avLst/>
          </a:prstGeom>
        </p:spPr>
      </p:pic>
      <p:graphicFrame>
        <p:nvGraphicFramePr>
          <p:cNvPr id="14" name="Chart 13"/>
          <p:cNvGraphicFramePr>
            <a:graphicFrameLocks/>
          </p:cNvGraphicFramePr>
          <p:nvPr/>
        </p:nvGraphicFramePr>
        <p:xfrm>
          <a:off x="348916" y="2784292"/>
          <a:ext cx="5317957" cy="3378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40410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104"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Benchmark Data Instructions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89040713"/>
              </p:ext>
            </p:extLst>
          </p:nvPr>
        </p:nvGraphicFramePr>
        <p:xfrm>
          <a:off x="141237" y="1142383"/>
          <a:ext cx="11333793" cy="5120640"/>
        </p:xfrm>
        <a:graphic>
          <a:graphicData uri="http://schemas.openxmlformats.org/drawingml/2006/table">
            <a:tbl>
              <a:tblPr firstRow="1" bandRow="1">
                <a:tableStyleId>{2D5ABB26-0587-4C30-8999-92F81FD0307C}</a:tableStyleId>
              </a:tblPr>
              <a:tblGrid>
                <a:gridCol w="893511">
                  <a:extLst>
                    <a:ext uri="{9D8B030D-6E8A-4147-A177-3AD203B41FA5}">
                      <a16:colId xmlns="" xmlns:a16="http://schemas.microsoft.com/office/drawing/2014/main" val="20000"/>
                    </a:ext>
                  </a:extLst>
                </a:gridCol>
                <a:gridCol w="10440282">
                  <a:extLst>
                    <a:ext uri="{9D8B030D-6E8A-4147-A177-3AD203B41FA5}">
                      <a16:colId xmlns="" xmlns:a16="http://schemas.microsoft.com/office/drawing/2014/main" val="20001"/>
                    </a:ext>
                  </a:extLst>
                </a:gridCol>
              </a:tblGrid>
              <a:tr h="379740">
                <a:tc>
                  <a:txBody>
                    <a:bodyPr/>
                    <a:lstStyle/>
                    <a:p>
                      <a:pPr algn="r"/>
                      <a:r>
                        <a:rPr lang="en-US" sz="2500" dirty="0" smtClean="0">
                          <a:solidFill>
                            <a:schemeClr val="tx2">
                              <a:lumMod val="75000"/>
                            </a:schemeClr>
                          </a:solidFill>
                          <a:latin typeface="Avenir Book" charset="0"/>
                          <a:ea typeface="Avenir Book" charset="0"/>
                          <a:cs typeface="Avenir Book" charset="0"/>
                        </a:rPr>
                        <a:t>1</a:t>
                      </a:r>
                      <a:endParaRPr lang="en-US" sz="2500" dirty="0">
                        <a:solidFill>
                          <a:schemeClr val="tx2">
                            <a:lumMod val="75000"/>
                          </a:schemeClr>
                        </a:solidFill>
                        <a:latin typeface="Avenir Book" charset="0"/>
                        <a:ea typeface="Avenir Book" charset="0"/>
                        <a:cs typeface="Avenir Book" charset="0"/>
                      </a:endParaRPr>
                    </a:p>
                  </a:txBody>
                  <a:tcPr>
                    <a:noFill/>
                  </a:tcPr>
                </a:tc>
                <a:tc>
                  <a:txBody>
                    <a:bodyPr/>
                    <a:lstStyle/>
                    <a:p>
                      <a:pPr marL="0" indent="0">
                        <a:buFont typeface="+mj-lt"/>
                        <a:buNone/>
                      </a:pPr>
                      <a:r>
                        <a:rPr lang="en-US" sz="2500" dirty="0" smtClean="0">
                          <a:solidFill>
                            <a:schemeClr val="tx2">
                              <a:lumMod val="75000"/>
                            </a:schemeClr>
                          </a:solidFill>
                        </a:rPr>
                        <a:t>Select </a:t>
                      </a:r>
                      <a:r>
                        <a:rPr lang="en-US" sz="2500" dirty="0">
                          <a:solidFill>
                            <a:schemeClr val="tx2">
                              <a:lumMod val="75000"/>
                            </a:schemeClr>
                          </a:solidFill>
                        </a:rPr>
                        <a:t>design colors under the ”Page Layout” tab. </a:t>
                      </a:r>
                    </a:p>
                  </a:txBody>
                  <a:tcPr>
                    <a:noFill/>
                  </a:tcPr>
                </a:tc>
                <a:extLst>
                  <a:ext uri="{0D108BD9-81ED-4DB2-BD59-A6C34878D82A}">
                    <a16:rowId xmlns="" xmlns:a16="http://schemas.microsoft.com/office/drawing/2014/main" val="10001"/>
                  </a:ext>
                </a:extLst>
              </a:tr>
              <a:tr h="403006">
                <a:tc>
                  <a:txBody>
                    <a:bodyPr/>
                    <a:lstStyle/>
                    <a:p>
                      <a:pPr algn="r"/>
                      <a:r>
                        <a:rPr lang="en-US" sz="2500" dirty="0" smtClean="0">
                          <a:solidFill>
                            <a:schemeClr val="tx2">
                              <a:lumMod val="75000"/>
                            </a:schemeClr>
                          </a:solidFill>
                          <a:latin typeface="Avenir Book" charset="0"/>
                          <a:ea typeface="Avenir Book" charset="0"/>
                          <a:cs typeface="Avenir Book" charset="0"/>
                        </a:rPr>
                        <a:t>2</a:t>
                      </a:r>
                      <a:endParaRPr lang="en-US" sz="2500" dirty="0">
                        <a:solidFill>
                          <a:schemeClr val="tx2">
                            <a:lumMod val="75000"/>
                          </a:schemeClr>
                        </a:solidFill>
                        <a:latin typeface="Avenir Book" charset="0"/>
                        <a:ea typeface="Avenir Book" charset="0"/>
                        <a:cs typeface="Avenir Book" charset="0"/>
                      </a:endParaRPr>
                    </a:p>
                  </a:txBody>
                  <a:tcPr/>
                </a:tc>
                <a:tc>
                  <a:txBody>
                    <a:bodyPr/>
                    <a:lstStyle/>
                    <a:p>
                      <a:pPr marL="0" indent="0">
                        <a:buFont typeface="+mj-lt"/>
                        <a:buNone/>
                      </a:pPr>
                      <a:r>
                        <a:rPr lang="en-US" sz="2500" dirty="0" smtClean="0">
                          <a:solidFill>
                            <a:schemeClr val="tx2">
                              <a:lumMod val="75000"/>
                            </a:schemeClr>
                          </a:solidFill>
                        </a:rPr>
                        <a:t>Select</a:t>
                      </a:r>
                      <a:r>
                        <a:rPr lang="en-US" sz="2500" baseline="0" dirty="0" smtClean="0">
                          <a:solidFill>
                            <a:schemeClr val="tx2">
                              <a:lumMod val="75000"/>
                            </a:schemeClr>
                          </a:solidFill>
                        </a:rPr>
                        <a:t> A4:C11</a:t>
                      </a:r>
                      <a:endParaRPr lang="en-US" sz="2500" dirty="0">
                        <a:solidFill>
                          <a:schemeClr val="tx2">
                            <a:lumMod val="75000"/>
                          </a:schemeClr>
                        </a:solidFill>
                      </a:endParaRPr>
                    </a:p>
                  </a:txBody>
                  <a:tcPr/>
                </a:tc>
                <a:extLst>
                  <a:ext uri="{0D108BD9-81ED-4DB2-BD59-A6C34878D82A}">
                    <a16:rowId xmlns="" xmlns:a16="http://schemas.microsoft.com/office/drawing/2014/main" val="10002"/>
                  </a:ext>
                </a:extLst>
              </a:tr>
              <a:tr h="376512">
                <a:tc>
                  <a:txBody>
                    <a:bodyPr/>
                    <a:lstStyle/>
                    <a:p>
                      <a:pPr algn="r"/>
                      <a:r>
                        <a:rPr lang="en-US" sz="2500" dirty="0" smtClean="0">
                          <a:solidFill>
                            <a:schemeClr val="tx2">
                              <a:lumMod val="75000"/>
                            </a:schemeClr>
                          </a:solidFill>
                          <a:latin typeface="Avenir Book" charset="0"/>
                          <a:ea typeface="Avenir Book" charset="0"/>
                          <a:cs typeface="Avenir Book" charset="0"/>
                        </a:rPr>
                        <a:t>3</a:t>
                      </a:r>
                      <a:endParaRPr lang="en-US" sz="2500" dirty="0">
                        <a:solidFill>
                          <a:schemeClr val="tx2">
                            <a:lumMod val="75000"/>
                          </a:schemeClr>
                        </a:solidFill>
                        <a:latin typeface="Avenir Book" charset="0"/>
                        <a:ea typeface="Avenir Book" charset="0"/>
                        <a:cs typeface="Avenir Book" charset="0"/>
                      </a:endParaRPr>
                    </a:p>
                  </a:txBody>
                  <a:tcPr/>
                </a:tc>
                <a:tc>
                  <a:txBody>
                    <a:bodyPr/>
                    <a:lstStyle/>
                    <a:p>
                      <a:pPr marL="0" indent="0">
                        <a:buFont typeface="+mj-lt"/>
                        <a:buNone/>
                      </a:pPr>
                      <a:r>
                        <a:rPr lang="en-US" sz="2500" dirty="0" smtClean="0">
                          <a:solidFill>
                            <a:schemeClr val="tx2">
                              <a:lumMod val="75000"/>
                            </a:schemeClr>
                          </a:solidFill>
                        </a:rPr>
                        <a:t>Insert</a:t>
                      </a:r>
                      <a:r>
                        <a:rPr lang="en-US" sz="2500" baseline="0" dirty="0" smtClean="0">
                          <a:solidFill>
                            <a:schemeClr val="tx2">
                              <a:lumMod val="75000"/>
                            </a:schemeClr>
                          </a:solidFill>
                        </a:rPr>
                        <a:t> a clustered column graph</a:t>
                      </a:r>
                      <a:endParaRPr lang="en-US" sz="2500" dirty="0">
                        <a:solidFill>
                          <a:schemeClr val="tx2">
                            <a:lumMod val="75000"/>
                          </a:schemeClr>
                        </a:solidFill>
                      </a:endParaRPr>
                    </a:p>
                  </a:txBody>
                  <a:tcPr/>
                </a:tc>
                <a:extLst>
                  <a:ext uri="{0D108BD9-81ED-4DB2-BD59-A6C34878D82A}">
                    <a16:rowId xmlns="" xmlns:a16="http://schemas.microsoft.com/office/drawing/2014/main" val="10003"/>
                  </a:ext>
                </a:extLst>
              </a:tr>
              <a:tr h="405753">
                <a:tc>
                  <a:txBody>
                    <a:bodyPr/>
                    <a:lstStyle/>
                    <a:p>
                      <a:pPr algn="r"/>
                      <a:r>
                        <a:rPr lang="en-US" sz="2500" dirty="0" smtClean="0">
                          <a:solidFill>
                            <a:schemeClr val="tx2">
                              <a:lumMod val="75000"/>
                            </a:schemeClr>
                          </a:solidFill>
                          <a:latin typeface="Avenir Book" charset="0"/>
                          <a:ea typeface="Avenir Book" charset="0"/>
                          <a:cs typeface="Avenir Book" charset="0"/>
                        </a:rPr>
                        <a:t>4</a:t>
                      </a:r>
                      <a:endParaRPr lang="en-US" sz="2500" dirty="0">
                        <a:solidFill>
                          <a:schemeClr val="tx2">
                            <a:lumMod val="75000"/>
                          </a:schemeClr>
                        </a:solidFill>
                        <a:latin typeface="Avenir Book" charset="0"/>
                        <a:ea typeface="Avenir Book" charset="0"/>
                        <a:cs typeface="Avenir Book" charset="0"/>
                      </a:endParaRPr>
                    </a:p>
                  </a:txBody>
                  <a:tcPr/>
                </a:tc>
                <a:tc>
                  <a:txBody>
                    <a:bodyPr/>
                    <a:lstStyle/>
                    <a:p>
                      <a:pPr marL="0" indent="0">
                        <a:buFont typeface="+mj-lt"/>
                        <a:buNone/>
                      </a:pPr>
                      <a:r>
                        <a:rPr lang="en-US" sz="2500" dirty="0" smtClean="0">
                          <a:solidFill>
                            <a:schemeClr val="tx2">
                              <a:lumMod val="75000"/>
                            </a:schemeClr>
                          </a:solidFill>
                        </a:rPr>
                        <a:t>Let’s transform these clustered columns</a:t>
                      </a:r>
                      <a:r>
                        <a:rPr lang="en-US" sz="2500" baseline="0" dirty="0" smtClean="0">
                          <a:solidFill>
                            <a:schemeClr val="tx2">
                              <a:lumMod val="75000"/>
                            </a:schemeClr>
                          </a:solidFill>
                        </a:rPr>
                        <a:t> into a benchmark line!</a:t>
                      </a:r>
                    </a:p>
                    <a:p>
                      <a:pPr marL="800100" lvl="1" indent="-342900">
                        <a:buFont typeface="Arial" charset="0"/>
                        <a:buChar char="•"/>
                      </a:pPr>
                      <a:r>
                        <a:rPr lang="en-US" sz="2500" baseline="0" dirty="0" smtClean="0">
                          <a:solidFill>
                            <a:schemeClr val="tx2">
                              <a:lumMod val="75000"/>
                            </a:schemeClr>
                          </a:solidFill>
                        </a:rPr>
                        <a:t>Right click on one of the 51% columns</a:t>
                      </a:r>
                    </a:p>
                    <a:p>
                      <a:pPr marL="800100" lvl="1" indent="-342900">
                        <a:buFont typeface="Arial" charset="0"/>
                        <a:buChar char="•"/>
                      </a:pPr>
                      <a:r>
                        <a:rPr lang="en-US" sz="2500" baseline="0" dirty="0" smtClean="0">
                          <a:solidFill>
                            <a:schemeClr val="tx2">
                              <a:lumMod val="75000"/>
                            </a:schemeClr>
                          </a:solidFill>
                        </a:rPr>
                        <a:t>Toggle over to ”Change Chart Type”</a:t>
                      </a:r>
                    </a:p>
                    <a:p>
                      <a:pPr marL="800100" lvl="1" indent="-342900">
                        <a:buFont typeface="Arial" charset="0"/>
                        <a:buChar char="•"/>
                      </a:pPr>
                      <a:r>
                        <a:rPr lang="en-US" sz="2500" baseline="0" dirty="0" smtClean="0">
                          <a:solidFill>
                            <a:schemeClr val="tx2">
                              <a:lumMod val="75000"/>
                            </a:schemeClr>
                          </a:solidFill>
                        </a:rPr>
                        <a:t>Select ”Line”</a:t>
                      </a:r>
                    </a:p>
                  </a:txBody>
                  <a:tcPr/>
                </a:tc>
                <a:extLst>
                  <a:ext uri="{0D108BD9-81ED-4DB2-BD59-A6C34878D82A}">
                    <a16:rowId xmlns="" xmlns:a16="http://schemas.microsoft.com/office/drawing/2014/main" val="10006"/>
                  </a:ext>
                </a:extLst>
              </a:tr>
              <a:tr h="401199">
                <a:tc>
                  <a:txBody>
                    <a:bodyPr/>
                    <a:lstStyle/>
                    <a:p>
                      <a:pPr algn="r"/>
                      <a:r>
                        <a:rPr lang="en-US" sz="2500" dirty="0" smtClean="0">
                          <a:solidFill>
                            <a:schemeClr val="tx2">
                              <a:lumMod val="75000"/>
                            </a:schemeClr>
                          </a:solidFill>
                          <a:latin typeface="Avenir Book" charset="0"/>
                          <a:ea typeface="Avenir Book" charset="0"/>
                          <a:cs typeface="Avenir Book" charset="0"/>
                        </a:rPr>
                        <a:t>5</a:t>
                      </a:r>
                      <a:endParaRPr lang="en-US" sz="2500" dirty="0">
                        <a:solidFill>
                          <a:schemeClr val="tx2">
                            <a:lumMod val="75000"/>
                          </a:schemeClr>
                        </a:solidFill>
                        <a:latin typeface="Avenir Book" charset="0"/>
                        <a:ea typeface="Avenir Book" charset="0"/>
                        <a:cs typeface="Avenir Book"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500" dirty="0" smtClean="0">
                          <a:solidFill>
                            <a:schemeClr val="tx2">
                              <a:lumMod val="75000"/>
                            </a:schemeClr>
                          </a:solidFill>
                        </a:rPr>
                        <a:t>Delete the contents of cells A4 and A11</a:t>
                      </a:r>
                      <a:endParaRPr lang="en-US" sz="2500" dirty="0">
                        <a:solidFill>
                          <a:schemeClr val="tx2">
                            <a:lumMod val="75000"/>
                          </a:schemeClr>
                        </a:solidFill>
                      </a:endParaRPr>
                    </a:p>
                  </a:txBody>
                  <a:tcPr/>
                </a:tc>
                <a:extLst>
                  <a:ext uri="{0D108BD9-81ED-4DB2-BD59-A6C34878D82A}">
                    <a16:rowId xmlns="" xmlns:a16="http://schemas.microsoft.com/office/drawing/2014/main" val="10007"/>
                  </a:ext>
                </a:extLst>
              </a:tr>
              <a:tr h="401199">
                <a:tc>
                  <a:txBody>
                    <a:bodyPr/>
                    <a:lstStyle/>
                    <a:p>
                      <a:pPr algn="r"/>
                      <a:r>
                        <a:rPr lang="en-US" sz="2500" dirty="0" smtClean="0">
                          <a:solidFill>
                            <a:schemeClr val="tx2">
                              <a:lumMod val="75000"/>
                            </a:schemeClr>
                          </a:solidFill>
                          <a:latin typeface="Avenir Book" charset="0"/>
                          <a:ea typeface="Avenir Book" charset="0"/>
                          <a:cs typeface="Avenir Book" charset="0"/>
                        </a:rPr>
                        <a:t>8</a:t>
                      </a:r>
                      <a:endParaRPr lang="en-US" sz="2500" dirty="0">
                        <a:solidFill>
                          <a:schemeClr val="tx2">
                            <a:lumMod val="75000"/>
                          </a:schemeClr>
                        </a:solidFill>
                        <a:latin typeface="Avenir Book" charset="0"/>
                        <a:ea typeface="Avenir Book" charset="0"/>
                        <a:cs typeface="Avenir Book"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500" dirty="0" smtClean="0">
                          <a:solidFill>
                            <a:schemeClr val="tx2">
                              <a:lumMod val="75000"/>
                            </a:schemeClr>
                          </a:solidFill>
                        </a:rPr>
                        <a:t>Formatting</a:t>
                      </a: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dirty="0" smtClean="0">
                          <a:solidFill>
                            <a:schemeClr val="tx2">
                              <a:lumMod val="75000"/>
                            </a:schemeClr>
                          </a:solidFill>
                        </a:rPr>
                        <a:t>Delete the y-axis label, horizontal gridlines, legend labels</a:t>
                      </a:r>
                      <a:endParaRPr lang="en-US" sz="2500" baseline="0" dirty="0" smtClean="0">
                        <a:solidFill>
                          <a:schemeClr val="tx2">
                            <a:lumMod val="75000"/>
                          </a:schemeClr>
                        </a:solidFill>
                      </a:endParaRP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baseline="0" dirty="0" smtClean="0">
                          <a:solidFill>
                            <a:schemeClr val="tx2">
                              <a:lumMod val="75000"/>
                            </a:schemeClr>
                          </a:solidFill>
                        </a:rPr>
                        <a:t>Expand your chart area so that all the text for the x axis labels is legible </a:t>
                      </a: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baseline="0" dirty="0" smtClean="0">
                          <a:solidFill>
                            <a:schemeClr val="tx2">
                              <a:lumMod val="75000"/>
                            </a:schemeClr>
                          </a:solidFill>
                        </a:rPr>
                        <a:t>Give your chart a title</a:t>
                      </a:r>
                      <a:endParaRPr lang="en-US" sz="2500" dirty="0">
                        <a:solidFill>
                          <a:schemeClr val="tx2">
                            <a:lumMod val="75000"/>
                          </a:schemeClr>
                        </a:solidFill>
                      </a:endParaRPr>
                    </a:p>
                  </a:txBody>
                  <a:tcPr/>
                </a:tc>
              </a:tr>
            </a:tbl>
          </a:graphicData>
        </a:graphic>
      </p:graphicFrame>
      <p:sp>
        <p:nvSpPr>
          <p:cNvPr id="3" name="Slide Number Placeholder 2">
            <a:extLst>
              <a:ext uri="{FF2B5EF4-FFF2-40B4-BE49-F238E27FC236}">
                <a16:creationId xmlns=""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32</a:t>
            </a:fld>
            <a:endParaRPr lang="en-US" sz="2000" dirty="0"/>
          </a:p>
        </p:txBody>
      </p:sp>
    </p:spTree>
    <p:extLst>
      <p:ext uri="{BB962C8B-B14F-4D97-AF65-F5344CB8AC3E}">
        <p14:creationId xmlns:p14="http://schemas.microsoft.com/office/powerpoint/2010/main" val="666462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smtClean="0">
                <a:solidFill>
                  <a:schemeClr val="tx2">
                    <a:lumMod val="75000"/>
                  </a:schemeClr>
                </a:solidFill>
                <a:latin typeface="Avenir Book" charset="0"/>
                <a:ea typeface="Avenir Book" charset="0"/>
                <a:cs typeface="Avenir Book" charset="0"/>
              </a:rPr>
              <a:t>Slopegraphs</a:t>
            </a:r>
            <a:r>
              <a:rPr lang="en-US" dirty="0" smtClean="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Butterfly Graphs</a:t>
            </a:r>
            <a:endParaRPr lang="en-US" dirty="0" smtClean="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6551" y="5333999"/>
            <a:ext cx="5835449" cy="1464289"/>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6062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Butterfly Graphs</a:t>
            </a:r>
            <a:endParaRPr lang="en-US" dirty="0">
              <a:solidFill>
                <a:schemeClr val="bg1">
                  <a:lumMod val="95000"/>
                </a:schemeClr>
              </a:solidFill>
              <a:latin typeface="Avenir Book" charset="0"/>
              <a:ea typeface="Avenir Book" charset="0"/>
              <a:cs typeface="Avenir Book" charset="0"/>
            </a:endParaRPr>
          </a:p>
        </p:txBody>
      </p:sp>
      <p:sp>
        <p:nvSpPr>
          <p:cNvPr id="10" name="Slide Number Placeholder 9">
            <a:extLst>
              <a:ext uri="{FF2B5EF4-FFF2-40B4-BE49-F238E27FC236}">
                <a16:creationId xmlns:a16="http://schemas.microsoft.com/office/drawing/2014/main" xmlns="" id="{2DA71577-C239-4409-B982-CD30B1DEEA39}"/>
              </a:ext>
            </a:extLst>
          </p:cNvPr>
          <p:cNvSpPr>
            <a:spLocks noGrp="1"/>
          </p:cNvSpPr>
          <p:nvPr>
            <p:ph type="sldNum" sz="quarter" idx="12"/>
          </p:nvPr>
        </p:nvSpPr>
        <p:spPr/>
        <p:txBody>
          <a:bodyPr/>
          <a:lstStyle/>
          <a:p>
            <a:fld id="{1C0CA4DA-9BCF-4F12-AD27-179F4BD24842}" type="slidenum">
              <a:rPr lang="en-US" smtClean="0"/>
              <a:t>34</a:t>
            </a:fld>
            <a:endParaRPr lang="en-US"/>
          </a:p>
        </p:txBody>
      </p:sp>
      <p:sp>
        <p:nvSpPr>
          <p:cNvPr id="11" name="TextBox 10"/>
          <p:cNvSpPr txBox="1"/>
          <p:nvPr/>
        </p:nvSpPr>
        <p:spPr>
          <a:xfrm>
            <a:off x="322385" y="6581001"/>
            <a:ext cx="3711914" cy="276999"/>
          </a:xfrm>
          <a:prstGeom prst="rect">
            <a:avLst/>
          </a:prstGeom>
          <a:noFill/>
        </p:spPr>
        <p:txBody>
          <a:bodyPr wrap="none" rtlCol="0">
            <a:spAutoFit/>
          </a:bodyPr>
          <a:lstStyle/>
          <a:p>
            <a:r>
              <a:rPr lang="en-US" sz="1200" i="1" dirty="0">
                <a:latin typeface="Helvetica Neue Light"/>
                <a:cs typeface="Helvetica Neue Light"/>
              </a:rPr>
              <a:t>Source: </a:t>
            </a:r>
            <a:r>
              <a:rPr lang="en-US" sz="1200" dirty="0" smtClean="0">
                <a:latin typeface="Helvetica Neue Light"/>
                <a:cs typeface="Helvetica Neue Light"/>
              </a:rPr>
              <a:t>Evergreen, “Effective Data Visualization” p.48</a:t>
            </a:r>
            <a:endParaRPr lang="en-US" sz="1200" i="1" dirty="0">
              <a:latin typeface="Helvetica Neue Light"/>
              <a:cs typeface="Helvetica Neue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246" y="1412907"/>
            <a:ext cx="8624354" cy="4583962"/>
          </a:xfrm>
          <a:prstGeom prst="rect">
            <a:avLst/>
          </a:prstGeom>
        </p:spPr>
      </p:pic>
    </p:spTree>
    <p:extLst>
      <p:ext uri="{BB962C8B-B14F-4D97-AF65-F5344CB8AC3E}">
        <p14:creationId xmlns:p14="http://schemas.microsoft.com/office/powerpoint/2010/main" val="1916493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Butterfly Graphs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561" y="1131704"/>
            <a:ext cx="7258878" cy="5426011"/>
          </a:xfrm>
          <a:prstGeom prst="rect">
            <a:avLst/>
          </a:prstGeom>
        </p:spPr>
      </p:pic>
    </p:spTree>
    <p:extLst>
      <p:ext uri="{BB962C8B-B14F-4D97-AF65-F5344CB8AC3E}">
        <p14:creationId xmlns:p14="http://schemas.microsoft.com/office/powerpoint/2010/main" val="10400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Butterfly Graphs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9" r="17126"/>
          <a:stretch/>
        </p:blipFill>
        <p:spPr>
          <a:xfrm>
            <a:off x="0" y="1515328"/>
            <a:ext cx="10806103" cy="4799055"/>
          </a:xfrm>
          <a:prstGeom prst="rect">
            <a:avLst/>
          </a:prstGeom>
        </p:spPr>
      </p:pic>
    </p:spTree>
    <p:extLst>
      <p:ext uri="{BB962C8B-B14F-4D97-AF65-F5344CB8AC3E}">
        <p14:creationId xmlns:p14="http://schemas.microsoft.com/office/powerpoint/2010/main" val="1832280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sym typeface="Wingdings"/>
              </a:rPr>
              <a:t>Butterfly Graph Instructions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928619826"/>
              </p:ext>
            </p:extLst>
          </p:nvPr>
        </p:nvGraphicFramePr>
        <p:xfrm>
          <a:off x="318068" y="1131704"/>
          <a:ext cx="11554617" cy="4953628"/>
        </p:xfrm>
        <a:graphic>
          <a:graphicData uri="http://schemas.openxmlformats.org/drawingml/2006/table">
            <a:tbl>
              <a:tblPr firstRow="1" bandRow="1">
                <a:tableStyleId>{2D5ABB26-0587-4C30-8999-92F81FD0307C}</a:tableStyleId>
              </a:tblPr>
              <a:tblGrid>
                <a:gridCol w="11554617">
                  <a:extLst>
                    <a:ext uri="{9D8B030D-6E8A-4147-A177-3AD203B41FA5}">
                      <a16:colId xmlns:a16="http://schemas.microsoft.com/office/drawing/2014/main" xmlns="" val="20001"/>
                    </a:ext>
                  </a:extLst>
                </a:gridCol>
              </a:tblGrid>
              <a:tr h="379740">
                <a:tc>
                  <a:txBody>
                    <a:bodyPr/>
                    <a:lstStyle/>
                    <a:p>
                      <a:pPr marL="0" indent="0">
                        <a:buFont typeface="+mj-lt"/>
                        <a:buNone/>
                      </a:pPr>
                      <a:r>
                        <a:rPr lang="en-US" sz="1800" dirty="0" smtClean="0">
                          <a:solidFill>
                            <a:schemeClr val="tx2">
                              <a:lumMod val="75000"/>
                            </a:schemeClr>
                          </a:solidFill>
                        </a:rPr>
                        <a:t>1. Start with your data in three columns: common</a:t>
                      </a:r>
                      <a:r>
                        <a:rPr lang="en-US" sz="1800" baseline="0" dirty="0" smtClean="0">
                          <a:solidFill>
                            <a:schemeClr val="tx2">
                              <a:lumMod val="75000"/>
                            </a:schemeClr>
                          </a:solidFill>
                        </a:rPr>
                        <a:t> </a:t>
                      </a:r>
                      <a:r>
                        <a:rPr lang="en-US" sz="1800" baseline="0" dirty="0" err="1" smtClean="0">
                          <a:solidFill>
                            <a:schemeClr val="tx2">
                              <a:lumMod val="75000"/>
                            </a:schemeClr>
                          </a:solidFill>
                        </a:rPr>
                        <a:t>indice</a:t>
                      </a:r>
                      <a:r>
                        <a:rPr lang="en-US" sz="1800" baseline="0" dirty="0" smtClean="0">
                          <a:solidFill>
                            <a:schemeClr val="tx2">
                              <a:lumMod val="75000"/>
                            </a:schemeClr>
                          </a:solidFill>
                        </a:rPr>
                        <a:t>, group 1, group 2</a:t>
                      </a:r>
                      <a:endParaRPr lang="en-US" sz="18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03006">
                <a:tc>
                  <a:txBody>
                    <a:bodyPr/>
                    <a:lstStyle/>
                    <a:p>
                      <a:pPr marL="0" indent="0">
                        <a:buFont typeface="+mj-lt"/>
                        <a:buNone/>
                      </a:pPr>
                      <a:r>
                        <a:rPr lang="en-US" sz="1800" dirty="0" smtClean="0">
                          <a:solidFill>
                            <a:schemeClr val="tx2">
                              <a:lumMod val="75000"/>
                            </a:schemeClr>
                          </a:solidFill>
                        </a:rPr>
                        <a:t>2. Make a clustered bar graph</a:t>
                      </a:r>
                      <a:r>
                        <a:rPr lang="en-US" sz="1800" baseline="0" dirty="0" smtClean="0">
                          <a:solidFill>
                            <a:schemeClr val="tx2">
                              <a:lumMod val="75000"/>
                            </a:schemeClr>
                          </a:solidFill>
                        </a:rPr>
                        <a:t> with Conservative Data (B3:B9)</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6512">
                <a:tc>
                  <a:txBody>
                    <a:bodyPr/>
                    <a:lstStyle/>
                    <a:p>
                      <a:pPr marL="0" indent="0">
                        <a:buFont typeface="+mj-lt"/>
                        <a:buNone/>
                      </a:pPr>
                      <a:r>
                        <a:rPr lang="en-US" sz="1800" dirty="0" smtClean="0">
                          <a:solidFill>
                            <a:schemeClr val="tx2">
                              <a:lumMod val="75000"/>
                            </a:schemeClr>
                          </a:solidFill>
                        </a:rPr>
                        <a:t>3. We want to flip the</a:t>
                      </a:r>
                      <a:r>
                        <a:rPr lang="en-US" sz="1800" baseline="0" dirty="0" smtClean="0">
                          <a:solidFill>
                            <a:schemeClr val="tx2">
                              <a:lumMod val="75000"/>
                            </a:schemeClr>
                          </a:solidFill>
                        </a:rPr>
                        <a:t> Conservative clustered bar graph</a:t>
                      </a:r>
                    </a:p>
                    <a:p>
                      <a:pPr marL="457200" lvl="1" indent="0">
                        <a:buFont typeface="+mj-lt"/>
                        <a:buNone/>
                      </a:pPr>
                      <a:r>
                        <a:rPr lang="en-US" sz="1800" baseline="0" dirty="0" smtClean="0">
                          <a:solidFill>
                            <a:schemeClr val="tx2">
                              <a:lumMod val="75000"/>
                            </a:schemeClr>
                          </a:solidFill>
                        </a:rPr>
                        <a:t>Right click on x-axis, select “Format Axis”</a:t>
                      </a:r>
                    </a:p>
                    <a:p>
                      <a:pPr marL="457200" lvl="1" indent="0">
                        <a:buFont typeface="+mj-lt"/>
                        <a:buNone/>
                      </a:pPr>
                      <a:r>
                        <a:rPr lang="en-US" sz="1800" baseline="0" dirty="0" smtClean="0">
                          <a:solidFill>
                            <a:schemeClr val="tx2">
                              <a:lumMod val="75000"/>
                            </a:schemeClr>
                          </a:solidFill>
                        </a:rPr>
                        <a:t>Under Axis Options (the graph icon), select “Values in Reverse Order”</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81849">
                <a:tc>
                  <a:txBody>
                    <a:bodyPr/>
                    <a:lstStyle/>
                    <a:p>
                      <a:pPr marL="0" indent="0">
                        <a:buFont typeface="+mj-lt"/>
                        <a:buNone/>
                      </a:pPr>
                      <a:r>
                        <a:rPr lang="en-US" sz="1800" dirty="0" smtClean="0">
                          <a:solidFill>
                            <a:schemeClr val="tx2">
                              <a:lumMod val="75000"/>
                            </a:schemeClr>
                          </a:solidFill>
                        </a:rPr>
                        <a:t>4. Insert clustered bar graph of Liberal</a:t>
                      </a:r>
                      <a:r>
                        <a:rPr lang="en-US" sz="1800" baseline="0" dirty="0" smtClean="0">
                          <a:solidFill>
                            <a:schemeClr val="tx2">
                              <a:lumMod val="75000"/>
                            </a:schemeClr>
                          </a:solidFill>
                        </a:rPr>
                        <a:t> Data (C3:C9)</a:t>
                      </a:r>
                      <a:endParaRPr lang="en-US" sz="1800" b="1"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87186">
                <a:tc>
                  <a:txBody>
                    <a:bodyPr/>
                    <a:lstStyle/>
                    <a:p>
                      <a:pPr marL="0" indent="0">
                        <a:buFont typeface="+mj-lt"/>
                        <a:buNone/>
                      </a:pPr>
                      <a:r>
                        <a:rPr lang="en-US" sz="1800" dirty="0" smtClean="0">
                          <a:solidFill>
                            <a:schemeClr val="tx2">
                              <a:lumMod val="75000"/>
                            </a:schemeClr>
                          </a:solidFill>
                        </a:rPr>
                        <a:t>5. We need to fix the axis on our Liberal Data</a:t>
                      </a:r>
                    </a:p>
                    <a:p>
                      <a:pPr marL="457200" lvl="1" indent="0">
                        <a:buFont typeface="+mj-lt"/>
                        <a:buNone/>
                      </a:pPr>
                      <a:r>
                        <a:rPr lang="en-US" sz="1800" dirty="0" smtClean="0">
                          <a:solidFill>
                            <a:schemeClr val="tx2">
                              <a:lumMod val="75000"/>
                            </a:schemeClr>
                          </a:solidFill>
                        </a:rPr>
                        <a:t>Right Click on x-axis, select “Format Axis”</a:t>
                      </a:r>
                    </a:p>
                    <a:p>
                      <a:pPr marL="457200" lvl="1" indent="0">
                        <a:buFont typeface="+mj-lt"/>
                        <a:buNone/>
                      </a:pPr>
                      <a:r>
                        <a:rPr lang="en-US" sz="1800" dirty="0" smtClean="0">
                          <a:solidFill>
                            <a:schemeClr val="tx2">
                              <a:lumMod val="75000"/>
                            </a:schemeClr>
                          </a:solidFill>
                        </a:rPr>
                        <a:t>Change</a:t>
                      </a:r>
                      <a:r>
                        <a:rPr lang="en-US" sz="1800" baseline="0" dirty="0" smtClean="0">
                          <a:solidFill>
                            <a:schemeClr val="tx2">
                              <a:lumMod val="75000"/>
                            </a:schemeClr>
                          </a:solidFill>
                        </a:rPr>
                        <a:t> the maximum bound to 300</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405753">
                <a:tc>
                  <a:txBody>
                    <a:bodyPr/>
                    <a:lstStyle/>
                    <a:p>
                      <a:pPr marL="0" indent="0">
                        <a:buFont typeface="+mj-lt"/>
                        <a:buNone/>
                      </a:pPr>
                      <a:r>
                        <a:rPr lang="en-US" sz="1800" dirty="0" smtClean="0">
                          <a:solidFill>
                            <a:schemeClr val="tx2">
                              <a:lumMod val="75000"/>
                            </a:schemeClr>
                          </a:solidFill>
                        </a:rPr>
                        <a:t>6. Delete both y-axes</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405753">
                <a:tc>
                  <a:txBody>
                    <a:bodyPr/>
                    <a:lstStyle/>
                    <a:p>
                      <a:pPr marL="0" lvl="0" indent="0">
                        <a:buFont typeface="+mj-lt"/>
                        <a:buNone/>
                      </a:pPr>
                      <a:r>
                        <a:rPr lang="en-US" sz="1800" dirty="0" smtClean="0">
                          <a:solidFill>
                            <a:schemeClr val="tx2">
                              <a:lumMod val="75000"/>
                            </a:schemeClr>
                          </a:solidFill>
                        </a:rPr>
                        <a:t>7. We will now</a:t>
                      </a:r>
                      <a:r>
                        <a:rPr lang="en-US" sz="1800" baseline="0" dirty="0" smtClean="0">
                          <a:solidFill>
                            <a:schemeClr val="tx2">
                              <a:lumMod val="75000"/>
                            </a:schemeClr>
                          </a:solidFill>
                        </a:rPr>
                        <a:t> do the rest of our formatting in PowerPoint</a:t>
                      </a:r>
                    </a:p>
                    <a:p>
                      <a:pPr marL="742950" lvl="1" indent="-285750">
                        <a:buFont typeface="Arial" charset="0"/>
                        <a:buChar char="•"/>
                      </a:pPr>
                      <a:r>
                        <a:rPr lang="en-US" sz="1800" baseline="0" dirty="0" smtClean="0">
                          <a:solidFill>
                            <a:schemeClr val="tx2">
                              <a:lumMod val="75000"/>
                            </a:schemeClr>
                          </a:solidFill>
                        </a:rPr>
                        <a:t>Copy and paste both charts into the PowerPoint slide labeled “Butterfly Graph Practice”</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753">
                <a:tc>
                  <a:txBody>
                    <a:bodyPr/>
                    <a:lstStyle/>
                    <a:p>
                      <a:pPr marL="0" indent="0">
                        <a:buFont typeface="+mj-lt"/>
                        <a:buNone/>
                      </a:pPr>
                      <a:r>
                        <a:rPr lang="en-US" sz="1800" dirty="0" smtClean="0">
                          <a:solidFill>
                            <a:schemeClr val="tx2">
                              <a:lumMod val="75000"/>
                            </a:schemeClr>
                          </a:solidFill>
                        </a:rPr>
                        <a:t>8. To make</a:t>
                      </a:r>
                      <a:r>
                        <a:rPr lang="en-US" sz="1800" baseline="0" dirty="0" smtClean="0">
                          <a:solidFill>
                            <a:schemeClr val="tx2">
                              <a:lumMod val="75000"/>
                            </a:schemeClr>
                          </a:solidFill>
                        </a:rPr>
                        <a:t> sure both graphs are aligned select both charts with mouse and either CTRL or CMD button</a:t>
                      </a:r>
                    </a:p>
                    <a:p>
                      <a:pPr marL="742950" lvl="1" indent="-285750">
                        <a:buFont typeface="Arial" charset="0"/>
                        <a:buChar char="•"/>
                      </a:pPr>
                      <a:r>
                        <a:rPr lang="en-US" sz="1800" baseline="0" dirty="0" smtClean="0">
                          <a:solidFill>
                            <a:schemeClr val="tx2">
                              <a:lumMod val="75000"/>
                            </a:schemeClr>
                          </a:solidFill>
                        </a:rPr>
                        <a:t>Go to the shape format tab</a:t>
                      </a:r>
                    </a:p>
                    <a:p>
                      <a:pPr marL="742950" lvl="1" indent="-285750">
                        <a:buFont typeface="Arial" charset="0"/>
                        <a:buChar char="•"/>
                      </a:pPr>
                      <a:r>
                        <a:rPr lang="en-US" sz="1800" baseline="0" dirty="0" smtClean="0">
                          <a:solidFill>
                            <a:schemeClr val="tx2">
                              <a:lumMod val="75000"/>
                            </a:schemeClr>
                          </a:solidFill>
                        </a:rPr>
                        <a:t>Click the Align button and select “Align Top”</a:t>
                      </a:r>
                      <a:endParaRPr lang="en-US" sz="1800" dirty="0">
                        <a:solidFill>
                          <a:schemeClr val="tx2">
                            <a:lumMod val="75000"/>
                          </a:schemeClr>
                        </a:solidFill>
                      </a:endParaRPr>
                    </a:p>
                  </a:txBody>
                  <a:tcPr>
                    <a:lnL>
                      <a:noFill/>
                    </a:lnL>
                    <a:lnR>
                      <a:noFill/>
                    </a:lnR>
                    <a:lnT w="1270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Slide Number Placeholder 2">
            <a:extLst>
              <a:ext uri="{FF2B5EF4-FFF2-40B4-BE49-F238E27FC236}">
                <a16:creationId xmlns:a16="http://schemas.microsoft.com/office/drawing/2014/main" xmlns="" id="{24DC7E53-51DA-4DD7-B76E-4B6778B18C8C}"/>
              </a:ext>
            </a:extLst>
          </p:cNvPr>
          <p:cNvSpPr>
            <a:spLocks noGrp="1"/>
          </p:cNvSpPr>
          <p:nvPr>
            <p:ph type="sldNum" sz="quarter" idx="12"/>
          </p:nvPr>
        </p:nvSpPr>
        <p:spPr/>
        <p:txBody>
          <a:bodyPr/>
          <a:lstStyle/>
          <a:p>
            <a:fld id="{1C0CA4DA-9BCF-4F12-AD27-179F4BD24842}" type="slidenum">
              <a:rPr lang="en-US" sz="2000" smtClean="0"/>
              <a:t>37</a:t>
            </a:fld>
            <a:endParaRPr lang="en-US" sz="2000" dirty="0"/>
          </a:p>
        </p:txBody>
      </p:sp>
    </p:spTree>
    <p:extLst>
      <p:ext uri="{BB962C8B-B14F-4D97-AF65-F5344CB8AC3E}">
        <p14:creationId xmlns:p14="http://schemas.microsoft.com/office/powerpoint/2010/main" val="402663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193859"/>
            <a:ext cx="12192001" cy="1325563"/>
          </a:xfrm>
        </p:spPr>
        <p:txBody>
          <a:bodyPr/>
          <a:lstStyle/>
          <a:p>
            <a:r>
              <a:rPr lang="en-US" dirty="0" smtClean="0">
                <a:solidFill>
                  <a:schemeClr val="bg1">
                    <a:lumMod val="95000"/>
                  </a:schemeClr>
                </a:solidFill>
                <a:latin typeface="Avenir Book" charset="0"/>
                <a:ea typeface="Avenir Book" charset="0"/>
                <a:cs typeface="Avenir Book" charset="0"/>
              </a:rPr>
              <a:t>Butterfly Graph Formatting Tasks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742712346"/>
              </p:ext>
            </p:extLst>
          </p:nvPr>
        </p:nvGraphicFramePr>
        <p:xfrm>
          <a:off x="296917" y="937846"/>
          <a:ext cx="11598161" cy="7244949"/>
        </p:xfrm>
        <a:graphic>
          <a:graphicData uri="http://schemas.openxmlformats.org/drawingml/2006/table">
            <a:tbl>
              <a:tblPr firstRow="1" bandRow="1">
                <a:tableStyleId>{2D5ABB26-0587-4C30-8999-92F81FD0307C}</a:tableStyleId>
              </a:tblPr>
              <a:tblGrid>
                <a:gridCol w="11598161">
                  <a:extLst>
                    <a:ext uri="{9D8B030D-6E8A-4147-A177-3AD203B41FA5}">
                      <a16:colId xmlns:a16="http://schemas.microsoft.com/office/drawing/2014/main" xmlns="" val="20001"/>
                    </a:ext>
                  </a:extLst>
                </a:gridCol>
              </a:tblGrid>
              <a:tr h="510829">
                <a:tc>
                  <a:txBody>
                    <a:bodyPr/>
                    <a:lstStyle/>
                    <a:p>
                      <a:pPr marL="0" indent="0">
                        <a:buFont typeface="+mj-lt"/>
                        <a:buNone/>
                      </a:pPr>
                      <a:r>
                        <a:rPr lang="en-US" sz="2000" dirty="0" smtClean="0">
                          <a:solidFill>
                            <a:schemeClr val="tx2">
                              <a:lumMod val="75000"/>
                            </a:schemeClr>
                          </a:solidFill>
                        </a:rPr>
                        <a:t>1.</a:t>
                      </a:r>
                      <a:r>
                        <a:rPr lang="en-US" sz="2000" baseline="0" dirty="0" smtClean="0">
                          <a:solidFill>
                            <a:schemeClr val="tx2">
                              <a:lumMod val="75000"/>
                            </a:schemeClr>
                          </a:solidFill>
                        </a:rPr>
                        <a:t> Delete the y-axis labels</a:t>
                      </a:r>
                      <a:endParaRPr lang="en-US" sz="2000" dirty="0" smtClean="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861550">
                <a:tc>
                  <a:txBody>
                    <a:bodyPr/>
                    <a:lstStyle/>
                    <a:p>
                      <a:pPr marL="0" indent="0">
                        <a:buFont typeface="+mj-lt"/>
                        <a:buNone/>
                      </a:pPr>
                      <a:r>
                        <a:rPr lang="en-US" sz="2000" dirty="0" smtClean="0">
                          <a:solidFill>
                            <a:schemeClr val="tx2">
                              <a:lumMod val="75000"/>
                            </a:schemeClr>
                          </a:solidFill>
                        </a:rPr>
                        <a:t>2. Insert a text box</a:t>
                      </a:r>
                      <a:r>
                        <a:rPr lang="en-US" sz="2000" baseline="0" dirty="0" smtClean="0">
                          <a:solidFill>
                            <a:schemeClr val="tx2">
                              <a:lumMod val="75000"/>
                            </a:schemeClr>
                          </a:solidFill>
                        </a:rPr>
                        <a:t> for each year</a:t>
                      </a:r>
                    </a:p>
                    <a:p>
                      <a:pPr marL="800100" lvl="1" indent="-342900">
                        <a:buFont typeface="Arial" charset="0"/>
                        <a:buChar char="•"/>
                      </a:pPr>
                      <a:r>
                        <a:rPr lang="en-US" sz="2000" baseline="0" dirty="0" smtClean="0">
                          <a:solidFill>
                            <a:schemeClr val="tx2">
                              <a:lumMod val="75000"/>
                            </a:schemeClr>
                          </a:solidFill>
                        </a:rPr>
                        <a:t>Hint: you can replicate a text box by selecting it, then pressing control and dragging it </a:t>
                      </a:r>
                    </a:p>
                    <a:p>
                      <a:pPr marL="800100" lvl="1" indent="-342900">
                        <a:buFont typeface="Arial" charset="0"/>
                        <a:buChar char="•"/>
                      </a:pPr>
                      <a:r>
                        <a:rPr lang="en-US" sz="2000" baseline="0" dirty="0" smtClean="0">
                          <a:solidFill>
                            <a:schemeClr val="tx2">
                              <a:lumMod val="75000"/>
                            </a:schemeClr>
                          </a:solidFill>
                        </a:rPr>
                        <a:t>Then you can align them horizontally when you’re done making them</a:t>
                      </a:r>
                      <a:endParaRPr lang="en-US" sz="2000" dirty="0" smtClean="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861550">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000" dirty="0" smtClean="0">
                          <a:solidFill>
                            <a:schemeClr val="tx2">
                              <a:lumMod val="75000"/>
                            </a:schemeClr>
                          </a:solidFill>
                        </a:rPr>
                        <a:t>3. Remove the lines of your</a:t>
                      </a:r>
                      <a:r>
                        <a:rPr lang="en-US" sz="2000" baseline="0" dirty="0" smtClean="0">
                          <a:solidFill>
                            <a:schemeClr val="tx2">
                              <a:lumMod val="75000"/>
                            </a:schemeClr>
                          </a:solidFill>
                        </a:rPr>
                        <a:t> graphs + the text boxes by Right Clicking, bringing up the formatting box, then going to “Chart Options” </a:t>
                      </a:r>
                      <a:r>
                        <a:rPr lang="en-US" sz="2000" baseline="0" dirty="0" smtClean="0">
                          <a:solidFill>
                            <a:schemeClr val="tx2">
                              <a:lumMod val="75000"/>
                            </a:schemeClr>
                          </a:solidFill>
                          <a:sym typeface="Wingdings"/>
                        </a:rPr>
                        <a:t> “Fill &amp; Line”  “Border”  select “No line”</a:t>
                      </a:r>
                      <a:endParaRPr lang="en-US" sz="2000" dirty="0" smtClean="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82468">
                <a:tc>
                  <a:txBody>
                    <a:bodyPr/>
                    <a:lstStyle/>
                    <a:p>
                      <a:pPr marL="0" indent="0">
                        <a:buFont typeface="+mj-lt"/>
                        <a:buNone/>
                      </a:pPr>
                      <a:r>
                        <a:rPr lang="en-US" sz="2000" dirty="0" smtClean="0">
                          <a:solidFill>
                            <a:schemeClr val="tx2">
                              <a:lumMod val="75000"/>
                            </a:schemeClr>
                          </a:solidFill>
                        </a:rPr>
                        <a:t>4. Remove the x-axis lines</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863531">
                <a:tc>
                  <a:txBody>
                    <a:bodyPr/>
                    <a:lstStyle/>
                    <a:p>
                      <a:pPr marL="0" indent="0">
                        <a:buFont typeface="+mj-lt"/>
                        <a:buNone/>
                      </a:pPr>
                      <a:r>
                        <a:rPr lang="en-US" sz="2000" dirty="0" smtClean="0">
                          <a:solidFill>
                            <a:schemeClr val="tx2">
                              <a:lumMod val="75000"/>
                            </a:schemeClr>
                          </a:solidFill>
                        </a:rPr>
                        <a:t>5. Add data labels</a:t>
                      </a:r>
                      <a:r>
                        <a:rPr lang="en-US" sz="2000" baseline="0" dirty="0" smtClean="0">
                          <a:solidFill>
                            <a:schemeClr val="tx2">
                              <a:lumMod val="75000"/>
                            </a:schemeClr>
                          </a:solidFill>
                        </a:rPr>
                        <a:t> by selecting the bars of one graph, go to the Chart Design tab, “Add Chart Element” </a:t>
                      </a:r>
                      <a:r>
                        <a:rPr lang="en-US" sz="2000" baseline="0" dirty="0" smtClean="0">
                          <a:solidFill>
                            <a:schemeClr val="tx2">
                              <a:lumMod val="75000"/>
                            </a:schemeClr>
                          </a:solidFill>
                          <a:sym typeface="Wingdings"/>
                        </a:rPr>
                        <a:t> “Data Labels” </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82468">
                <a:tc>
                  <a:txBody>
                    <a:bodyPr/>
                    <a:lstStyle/>
                    <a:p>
                      <a:pPr marL="0" indent="0">
                        <a:buFont typeface="+mj-lt"/>
                        <a:buNone/>
                      </a:pPr>
                      <a:r>
                        <a:rPr lang="en-US" sz="2000" dirty="0" smtClean="0">
                          <a:solidFill>
                            <a:schemeClr val="tx2">
                              <a:lumMod val="75000"/>
                            </a:schemeClr>
                          </a:solidFill>
                        </a:rPr>
                        <a:t>6. Pick</a:t>
                      </a:r>
                      <a:r>
                        <a:rPr lang="en-US" sz="2000" baseline="0" dirty="0" smtClean="0">
                          <a:solidFill>
                            <a:schemeClr val="tx2">
                              <a:lumMod val="75000"/>
                            </a:schemeClr>
                          </a:solidFill>
                        </a:rPr>
                        <a:t> a neutral color for each set of bars, red for conservatives (republicans) and blue for liberals (democrats)</a:t>
                      </a:r>
                      <a:endParaRPr lang="en-US" sz="2000" b="1"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861550">
                <a:tc>
                  <a:txBody>
                    <a:bodyPr/>
                    <a:lstStyle/>
                    <a:p>
                      <a:pPr marL="0" indent="0">
                        <a:buFont typeface="+mj-lt"/>
                        <a:buNone/>
                      </a:pPr>
                      <a:r>
                        <a:rPr lang="en-US" sz="2000" dirty="0" smtClean="0">
                          <a:solidFill>
                            <a:schemeClr val="tx2">
                              <a:lumMod val="75000"/>
                            </a:schemeClr>
                          </a:solidFill>
                        </a:rPr>
                        <a:t>7. Pick</a:t>
                      </a:r>
                      <a:r>
                        <a:rPr lang="en-US" sz="2000" baseline="0" dirty="0" smtClean="0">
                          <a:solidFill>
                            <a:schemeClr val="tx2">
                              <a:lumMod val="75000"/>
                            </a:schemeClr>
                          </a:solidFill>
                        </a:rPr>
                        <a:t> a stand out color for each bar for year 2012. You’re trying to highlight that 2012 was a cray year for campaign spending.</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861550">
                <a:tc>
                  <a:txBody>
                    <a:bodyPr/>
                    <a:lstStyle/>
                    <a:p>
                      <a:pPr marL="0" indent="0">
                        <a:buFont typeface="+mj-lt"/>
                        <a:buNone/>
                      </a:pPr>
                      <a:r>
                        <a:rPr lang="en-US" sz="2000" dirty="0" smtClean="0">
                          <a:solidFill>
                            <a:schemeClr val="tx2">
                              <a:lumMod val="75000"/>
                            </a:schemeClr>
                          </a:solidFill>
                        </a:rPr>
                        <a:t>8. Add a good title, make sure it’s not </a:t>
                      </a:r>
                      <a:r>
                        <a:rPr lang="en-US" sz="2000" dirty="0" err="1" smtClean="0">
                          <a:solidFill>
                            <a:schemeClr val="tx2">
                              <a:lumMod val="75000"/>
                            </a:schemeClr>
                          </a:solidFill>
                        </a:rPr>
                        <a:t>toooooo</a:t>
                      </a:r>
                      <a:r>
                        <a:rPr lang="en-US" sz="2000" dirty="0" smtClean="0">
                          <a:solidFill>
                            <a:schemeClr val="tx2">
                              <a:lumMod val="75000"/>
                            </a:schemeClr>
                          </a:solidFill>
                        </a:rPr>
                        <a:t> one-sided,</a:t>
                      </a:r>
                      <a:r>
                        <a:rPr lang="en-US" sz="2000" baseline="0" dirty="0" smtClean="0">
                          <a:solidFill>
                            <a:schemeClr val="tx2">
                              <a:lumMod val="75000"/>
                            </a:schemeClr>
                          </a:solidFill>
                        </a:rPr>
                        <a:t> obvs just to make me look like a somewhat impartial teacher. Which we all know that I’m not. </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xmlns="" val="10006"/>
                  </a:ext>
                </a:extLst>
              </a:tr>
              <a:tr h="861550">
                <a:tc>
                  <a:txBody>
                    <a:bodyPr/>
                    <a:lstStyle/>
                    <a:p>
                      <a:pPr marL="0" indent="0">
                        <a:buFont typeface="+mj-lt"/>
                        <a:buNone/>
                      </a:pPr>
                      <a:endParaRPr lang="en-US" sz="2200" dirty="0">
                        <a:solidFill>
                          <a:schemeClr val="tx2">
                            <a:lumMod val="75000"/>
                          </a:schemeClr>
                        </a:solidFill>
                      </a:endParaRPr>
                    </a:p>
                  </a:txBody>
                  <a:tcP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r>
              <a:tr h="453613">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7"/>
                        <a:tabLst/>
                        <a:defRPr/>
                      </a:pPr>
                      <a:endParaRPr lang="en-US" sz="1800" dirty="0">
                        <a:solidFill>
                          <a:schemeClr val="tx2">
                            <a:lumMod val="75000"/>
                          </a:schemeClr>
                        </a:solidFill>
                      </a:endParaRPr>
                    </a:p>
                  </a:txBody>
                  <a:tcPr>
                    <a:lnT w="57150" cap="flat" cmpd="sng" algn="ctr">
                      <a:noFill/>
                      <a:prstDash val="solid"/>
                      <a:round/>
                      <a:headEnd type="none" w="med" len="med"/>
                      <a:tailEnd type="none" w="med" len="med"/>
                    </a:lnT>
                  </a:tcPr>
                </a:tc>
                <a:extLst>
                  <a:ext uri="{0D108BD9-81ED-4DB2-BD59-A6C34878D82A}">
                    <a16:rowId xmlns:a16="http://schemas.microsoft.com/office/drawing/2014/main" xmlns="" val="10007"/>
                  </a:ext>
                </a:extLst>
              </a:tr>
            </a:tbl>
          </a:graphicData>
        </a:graphic>
      </p:graphicFrame>
      <p:sp>
        <p:nvSpPr>
          <p:cNvPr id="3" name="Slide Number Placeholder 2">
            <a:extLst>
              <a:ext uri="{FF2B5EF4-FFF2-40B4-BE49-F238E27FC236}">
                <a16:creationId xmlns:a16="http://schemas.microsoft.com/office/drawing/2014/main" xmlns="" id="{24DC7E53-51DA-4DD7-B76E-4B6778B18C8C}"/>
              </a:ext>
            </a:extLst>
          </p:cNvPr>
          <p:cNvSpPr>
            <a:spLocks noGrp="1"/>
          </p:cNvSpPr>
          <p:nvPr>
            <p:ph type="sldNum" sz="quarter" idx="12"/>
          </p:nvPr>
        </p:nvSpPr>
        <p:spPr/>
        <p:txBody>
          <a:bodyPr/>
          <a:lstStyle/>
          <a:p>
            <a:fld id="{1C0CA4DA-9BCF-4F12-AD27-179F4BD24842}" type="slidenum">
              <a:rPr lang="en-US" sz="2000" smtClean="0"/>
              <a:t>38</a:t>
            </a:fld>
            <a:endParaRPr lang="en-US" sz="2000" dirty="0"/>
          </a:p>
        </p:txBody>
      </p:sp>
    </p:spTree>
    <p:extLst>
      <p:ext uri="{BB962C8B-B14F-4D97-AF65-F5344CB8AC3E}">
        <p14:creationId xmlns:p14="http://schemas.microsoft.com/office/powerpoint/2010/main" val="1638393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smtClean="0">
                <a:solidFill>
                  <a:schemeClr val="tx2">
                    <a:lumMod val="75000"/>
                  </a:schemeClr>
                </a:solidFill>
                <a:latin typeface="Avenir Book" charset="0"/>
                <a:ea typeface="Avenir Book" charset="0"/>
                <a:cs typeface="Avenir Book" charset="0"/>
              </a:rPr>
              <a:t>Slopegraphs</a:t>
            </a:r>
            <a:r>
              <a:rPr lang="en-US" dirty="0" smtClean="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Butterfly Graphs</a:t>
            </a:r>
            <a:endParaRPr lang="en-US" dirty="0" smtClean="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6551" y="5624324"/>
            <a:ext cx="5835449" cy="1173964"/>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997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Excel and PowerPoint are powerful tools</a:t>
            </a:r>
            <a:r>
              <a:rPr lang="mr-IN" sz="4000" dirty="0" smtClean="0">
                <a:solidFill>
                  <a:schemeClr val="bg1">
                    <a:lumMod val="95000"/>
                  </a:schemeClr>
                </a:solidFill>
                <a:latin typeface="Avenir Book" charset="0"/>
                <a:ea typeface="Avenir Book" charset="0"/>
                <a:cs typeface="Avenir Book" charset="0"/>
              </a:rPr>
              <a:t>…</a:t>
            </a:r>
            <a:endParaRPr lang="en-US" sz="4000" dirty="0" smtClean="0">
              <a:solidFill>
                <a:schemeClr val="bg1">
                  <a:lumMod val="95000"/>
                </a:schemeClr>
              </a:solidFill>
              <a:latin typeface="Avenir Book" charset="0"/>
              <a:ea typeface="Avenir Book" charset="0"/>
              <a:cs typeface="Avenir Book"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293" y="1116623"/>
            <a:ext cx="9889067" cy="5562600"/>
          </a:xfrm>
          <a:prstGeom prst="rect">
            <a:avLst/>
          </a:prstGeom>
        </p:spPr>
      </p:pic>
    </p:spTree>
    <p:extLst>
      <p:ext uri="{BB962C8B-B14F-4D97-AF65-F5344CB8AC3E}">
        <p14:creationId xmlns:p14="http://schemas.microsoft.com/office/powerpoint/2010/main" val="11079594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Stacked Bar Graphs</a:t>
            </a:r>
            <a:endParaRPr lang="en-US" dirty="0">
              <a:solidFill>
                <a:schemeClr val="bg1">
                  <a:lumMod val="95000"/>
                </a:schemeClr>
              </a:solidFill>
              <a:latin typeface="Avenir Book" charset="0"/>
              <a:ea typeface="Avenir Book" charset="0"/>
              <a:cs typeface="Avenir Book" charset="0"/>
            </a:endParaRPr>
          </a:p>
        </p:txBody>
      </p:sp>
      <p:sp>
        <p:nvSpPr>
          <p:cNvPr id="10" name="Slide Number Placeholder 9">
            <a:extLst>
              <a:ext uri="{FF2B5EF4-FFF2-40B4-BE49-F238E27FC236}">
                <a16:creationId xmlns:a16="http://schemas.microsoft.com/office/drawing/2014/main" xmlns="" id="{2DA71577-C239-4409-B982-CD30B1DEEA39}"/>
              </a:ext>
            </a:extLst>
          </p:cNvPr>
          <p:cNvSpPr>
            <a:spLocks noGrp="1"/>
          </p:cNvSpPr>
          <p:nvPr>
            <p:ph type="sldNum" sz="quarter" idx="12"/>
          </p:nvPr>
        </p:nvSpPr>
        <p:spPr/>
        <p:txBody>
          <a:bodyPr/>
          <a:lstStyle/>
          <a:p>
            <a:fld id="{1C0CA4DA-9BCF-4F12-AD27-179F4BD24842}" type="slidenum">
              <a:rPr lang="en-US" smtClean="0"/>
              <a:t>40</a:t>
            </a:fld>
            <a:endParaRPr lang="en-US"/>
          </a:p>
        </p:txBody>
      </p:sp>
      <p:sp>
        <p:nvSpPr>
          <p:cNvPr id="11" name="TextBox 10"/>
          <p:cNvSpPr txBox="1"/>
          <p:nvPr/>
        </p:nvSpPr>
        <p:spPr>
          <a:xfrm>
            <a:off x="322385" y="6581001"/>
            <a:ext cx="4109458" cy="276999"/>
          </a:xfrm>
          <a:prstGeom prst="rect">
            <a:avLst/>
          </a:prstGeom>
          <a:noFill/>
        </p:spPr>
        <p:txBody>
          <a:bodyPr wrap="none" rtlCol="0">
            <a:spAutoFit/>
          </a:bodyPr>
          <a:lstStyle/>
          <a:p>
            <a:r>
              <a:rPr lang="en-US" sz="1200" i="1" dirty="0">
                <a:latin typeface="Helvetica Neue Light"/>
                <a:cs typeface="Helvetica Neue Light"/>
              </a:rPr>
              <a:t>Source: </a:t>
            </a:r>
            <a:r>
              <a:rPr lang="en-US" sz="1200" dirty="0" smtClean="0">
                <a:latin typeface="Helvetica Neue Light"/>
                <a:cs typeface="Helvetica Neue Light"/>
              </a:rPr>
              <a:t>Evergreen, “Effective Data Visualization” p.104-105</a:t>
            </a:r>
            <a:endParaRPr lang="en-US" sz="1200" i="1" dirty="0">
              <a:latin typeface="Helvetica Neue Light"/>
              <a:cs typeface="Helvetica Neue Ligh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359" y="2391362"/>
            <a:ext cx="6229350" cy="32792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86" y="2391362"/>
            <a:ext cx="5487987" cy="3623794"/>
          </a:xfrm>
          <a:prstGeom prst="rect">
            <a:avLst/>
          </a:prstGeom>
        </p:spPr>
      </p:pic>
      <p:sp>
        <p:nvSpPr>
          <p:cNvPr id="12" name="Freeform 47">
            <a:extLst>
              <a:ext uri="{FF2B5EF4-FFF2-40B4-BE49-F238E27FC236}">
                <a16:creationId xmlns:a16="http://schemas.microsoft.com/office/drawing/2014/main" xmlns="" id="{6B322BE4-1F39-4E75-9A8D-0D8916EB9B9A}"/>
              </a:ext>
            </a:extLst>
          </p:cNvPr>
          <p:cNvSpPr>
            <a:spLocks noChangeAspect="1" noEditPoints="1"/>
          </p:cNvSpPr>
          <p:nvPr/>
        </p:nvSpPr>
        <p:spPr bwMode="auto">
          <a:xfrm>
            <a:off x="2377114" y="1127161"/>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xmlns="" id="{AEAA8565-1155-4E1A-8F1B-33B92365EFC4}"/>
              </a:ext>
            </a:extLst>
          </p:cNvPr>
          <p:cNvSpPr>
            <a:spLocks noChangeAspect="1" noEditPoints="1"/>
          </p:cNvSpPr>
          <p:nvPr/>
        </p:nvSpPr>
        <p:spPr bwMode="auto">
          <a:xfrm>
            <a:off x="8743142" y="1131704"/>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256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75" y="-12527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Stacked Bar Graphs</a:t>
            </a:r>
            <a:endParaRPr lang="en-US" dirty="0">
              <a:solidFill>
                <a:schemeClr val="bg1">
                  <a:lumMod val="95000"/>
                </a:schemeClr>
              </a:solidFill>
              <a:latin typeface="Avenir Book" charset="0"/>
              <a:ea typeface="Avenir Book" charset="0"/>
              <a:cs typeface="Avenir Book" charset="0"/>
            </a:endParaRPr>
          </a:p>
        </p:txBody>
      </p:sp>
      <p:sp>
        <p:nvSpPr>
          <p:cNvPr id="3" name="Slide Number Placeholder 2">
            <a:extLst>
              <a:ext uri="{FF2B5EF4-FFF2-40B4-BE49-F238E27FC236}">
                <a16:creationId xmlns=""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41</a:t>
            </a:fld>
            <a:endParaRPr lang="en-US"/>
          </a:p>
        </p:txBody>
      </p:sp>
      <p:sp>
        <p:nvSpPr>
          <p:cNvPr id="8" name="TextBox 7"/>
          <p:cNvSpPr txBox="1"/>
          <p:nvPr/>
        </p:nvSpPr>
        <p:spPr>
          <a:xfrm>
            <a:off x="621175" y="1324209"/>
            <a:ext cx="10949650" cy="1200329"/>
          </a:xfrm>
          <a:prstGeom prst="rect">
            <a:avLst/>
          </a:prstGeom>
          <a:noFill/>
        </p:spPr>
        <p:txBody>
          <a:bodyPr wrap="square" rtlCol="0">
            <a:spAutoFit/>
          </a:bodyPr>
          <a:lstStyle/>
          <a:p>
            <a:pPr marL="800100" lvl="1" indent="-342900">
              <a:buFont typeface="Wingdings" charset="2"/>
              <a:buChar char="Ø"/>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742950" lvl="1" indent="-285750">
              <a:buFont typeface="Wingdings" charset="2"/>
              <a:buChar char="Ø"/>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2114575"/>
            <a:ext cx="9271000" cy="3759200"/>
          </a:xfrm>
          <a:prstGeom prst="rect">
            <a:avLst/>
          </a:prstGeom>
        </p:spPr>
      </p:pic>
      <p:sp>
        <p:nvSpPr>
          <p:cNvPr id="7" name="TextBox 6"/>
          <p:cNvSpPr txBox="1"/>
          <p:nvPr/>
        </p:nvSpPr>
        <p:spPr>
          <a:xfrm>
            <a:off x="342900" y="6557969"/>
            <a:ext cx="6772275" cy="369332"/>
          </a:xfrm>
          <a:prstGeom prst="rect">
            <a:avLst/>
          </a:prstGeom>
          <a:noFill/>
        </p:spPr>
        <p:txBody>
          <a:bodyPr wrap="square" rtlCol="0">
            <a:spAutoFit/>
          </a:bodyPr>
          <a:lstStyle/>
          <a:p>
            <a:r>
              <a:rPr lang="en-US" i="1" dirty="0" smtClean="0">
                <a:latin typeface="Avenir Book" charset="0"/>
                <a:ea typeface="Avenir Book" charset="0"/>
                <a:cs typeface="Avenir Book" charset="0"/>
                <a:hlinkClick r:id="rId4"/>
              </a:rPr>
              <a:t>Full Article</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18052325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75" y="-12527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Stacked Bar Graphs</a:t>
            </a:r>
            <a:endParaRPr lang="en-US" dirty="0">
              <a:solidFill>
                <a:schemeClr val="bg1">
                  <a:lumMod val="95000"/>
                </a:schemeClr>
              </a:solidFill>
              <a:latin typeface="Avenir Book" charset="0"/>
              <a:ea typeface="Avenir Book" charset="0"/>
              <a:cs typeface="Avenir Book" charset="0"/>
            </a:endParaRPr>
          </a:p>
        </p:txBody>
      </p:sp>
      <p:sp>
        <p:nvSpPr>
          <p:cNvPr id="3" name="Slide Number Placeholder 2">
            <a:extLst>
              <a:ext uri="{FF2B5EF4-FFF2-40B4-BE49-F238E27FC236}">
                <a16:creationId xmlns=""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42</a:t>
            </a:fld>
            <a:endParaRPr lang="en-US"/>
          </a:p>
        </p:txBody>
      </p:sp>
      <p:sp>
        <p:nvSpPr>
          <p:cNvPr id="8" name="TextBox 7"/>
          <p:cNvSpPr txBox="1"/>
          <p:nvPr/>
        </p:nvSpPr>
        <p:spPr>
          <a:xfrm>
            <a:off x="621175" y="1324209"/>
            <a:ext cx="10949650" cy="1200329"/>
          </a:xfrm>
          <a:prstGeom prst="rect">
            <a:avLst/>
          </a:prstGeom>
          <a:noFill/>
        </p:spPr>
        <p:txBody>
          <a:bodyPr wrap="square" rtlCol="0">
            <a:spAutoFit/>
          </a:bodyPr>
          <a:lstStyle/>
          <a:p>
            <a:pPr marL="800100" lvl="1" indent="-342900">
              <a:buFont typeface="Wingdings" charset="2"/>
              <a:buChar char="Ø"/>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742950" lvl="1" indent="-285750">
              <a:buFont typeface="Wingdings" charset="2"/>
              <a:buChar char="Ø"/>
            </a:pPr>
            <a:endParaRPr lang="en-US" dirty="0"/>
          </a:p>
        </p:txBody>
      </p:sp>
      <p:sp>
        <p:nvSpPr>
          <p:cNvPr id="7" name="TextBox 6"/>
          <p:cNvSpPr txBox="1"/>
          <p:nvPr/>
        </p:nvSpPr>
        <p:spPr>
          <a:xfrm>
            <a:off x="342900" y="6557969"/>
            <a:ext cx="6772275" cy="369332"/>
          </a:xfrm>
          <a:prstGeom prst="rect">
            <a:avLst/>
          </a:prstGeom>
          <a:noFill/>
        </p:spPr>
        <p:txBody>
          <a:bodyPr wrap="square" rtlCol="0">
            <a:spAutoFit/>
          </a:bodyPr>
          <a:lstStyle/>
          <a:p>
            <a:r>
              <a:rPr lang="en-US" i="1" dirty="0" smtClean="0">
                <a:latin typeface="Avenir Book" charset="0"/>
                <a:ea typeface="Avenir Book" charset="0"/>
                <a:cs typeface="Avenir Book" charset="0"/>
                <a:hlinkClick r:id="rId3"/>
              </a:rPr>
              <a:t>Full Article</a:t>
            </a:r>
            <a:endParaRPr lang="en-US" i="1" dirty="0">
              <a:latin typeface="Avenir Book" charset="0"/>
              <a:ea typeface="Avenir Book" charset="0"/>
              <a:cs typeface="Avenir Book"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150" y="1130351"/>
            <a:ext cx="10058400" cy="5350448"/>
          </a:xfrm>
          <a:prstGeom prst="rect">
            <a:avLst/>
          </a:prstGeom>
        </p:spPr>
      </p:pic>
    </p:spTree>
    <p:extLst>
      <p:ext uri="{BB962C8B-B14F-4D97-AF65-F5344CB8AC3E}">
        <p14:creationId xmlns:p14="http://schemas.microsoft.com/office/powerpoint/2010/main" val="5702223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sym typeface="Wingdings"/>
              </a:rPr>
              <a:t>Stacked Bar Graph: The Basics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nvPr>
        </p:nvGraphicFramePr>
        <p:xfrm>
          <a:off x="260916" y="803082"/>
          <a:ext cx="11626282" cy="6040747"/>
        </p:xfrm>
        <a:graphic>
          <a:graphicData uri="http://schemas.openxmlformats.org/drawingml/2006/table">
            <a:tbl>
              <a:tblPr firstRow="1" bandRow="1">
                <a:tableStyleId>{2D5ABB26-0587-4C30-8999-92F81FD0307C}</a:tableStyleId>
              </a:tblPr>
              <a:tblGrid>
                <a:gridCol w="11626282">
                  <a:extLst>
                    <a:ext uri="{9D8B030D-6E8A-4147-A177-3AD203B41FA5}">
                      <a16:colId xmlns:a16="http://schemas.microsoft.com/office/drawing/2014/main" xmlns="" val="20001"/>
                    </a:ext>
                  </a:extLst>
                </a:gridCol>
              </a:tblGrid>
              <a:tr h="763781">
                <a:tc>
                  <a:txBody>
                    <a:bodyPr/>
                    <a:lstStyle/>
                    <a:p>
                      <a:pPr marL="342900" indent="-342900">
                        <a:buFont typeface="+mj-lt"/>
                        <a:buAutoNum type="arabicPeriod"/>
                      </a:pPr>
                      <a:r>
                        <a:rPr lang="en-US" sz="2300" dirty="0" smtClean="0">
                          <a:solidFill>
                            <a:schemeClr val="tx2">
                              <a:lumMod val="75000"/>
                            </a:schemeClr>
                          </a:solidFill>
                        </a:rPr>
                        <a:t>Select A4:C8</a:t>
                      </a:r>
                      <a:endParaRPr lang="en-US" sz="2300" dirty="0">
                        <a:solidFill>
                          <a:schemeClr val="tx2">
                            <a:lumMod val="75000"/>
                          </a:schemeClr>
                        </a:solidFill>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810576">
                <a:tc>
                  <a:txBody>
                    <a:bodyPr/>
                    <a:lstStyle/>
                    <a:p>
                      <a:pPr marL="342900" indent="-342900">
                        <a:buFont typeface="+mj-lt"/>
                        <a:buAutoNum type="arabicPeriod" startAt="2"/>
                      </a:pPr>
                      <a:r>
                        <a:rPr lang="en-US" sz="2300" dirty="0" smtClean="0">
                          <a:solidFill>
                            <a:schemeClr val="tx2">
                              <a:lumMod val="75000"/>
                            </a:schemeClr>
                          </a:solidFill>
                        </a:rPr>
                        <a:t>Insert</a:t>
                      </a:r>
                      <a:r>
                        <a:rPr lang="en-US" sz="2300" baseline="0" dirty="0" smtClean="0">
                          <a:solidFill>
                            <a:schemeClr val="tx2">
                              <a:lumMod val="75000"/>
                            </a:schemeClr>
                          </a:solidFill>
                        </a:rPr>
                        <a:t> Stacked Bar graph</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1287409">
                <a:tc>
                  <a:txBody>
                    <a:bodyPr/>
                    <a:lstStyle/>
                    <a:p>
                      <a:pPr marL="342900" indent="-342900">
                        <a:buFont typeface="+mj-lt"/>
                        <a:buAutoNum type="arabicPeriod" startAt="3"/>
                      </a:pPr>
                      <a:r>
                        <a:rPr lang="en-US" sz="2300" dirty="0" smtClean="0">
                          <a:solidFill>
                            <a:schemeClr val="tx2">
                              <a:lumMod val="75000"/>
                            </a:schemeClr>
                          </a:solidFill>
                        </a:rPr>
                        <a:t>Wait!</a:t>
                      </a:r>
                      <a:r>
                        <a:rPr lang="en-US" sz="2300" baseline="0" dirty="0" smtClean="0">
                          <a:solidFill>
                            <a:schemeClr val="tx2">
                              <a:lumMod val="75000"/>
                            </a:schemeClr>
                          </a:solidFill>
                        </a:rPr>
                        <a:t> This doesn’t look right, we’re trying to understand Democrats v Republicans</a:t>
                      </a:r>
                    </a:p>
                    <a:p>
                      <a:pPr marL="800100" lvl="1" indent="-342900">
                        <a:buFont typeface="Arial" charset="0"/>
                        <a:buChar char="•"/>
                      </a:pPr>
                      <a:r>
                        <a:rPr lang="en-US" sz="2300" baseline="0" dirty="0" smtClean="0">
                          <a:solidFill>
                            <a:schemeClr val="tx2">
                              <a:lumMod val="75000"/>
                            </a:schemeClr>
                          </a:solidFill>
                        </a:rPr>
                        <a:t>Under “Chart Design” tab, select the button that says “Switch Row/Column”</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768022">
                <a:tc>
                  <a:txBody>
                    <a:bodyPr/>
                    <a:lstStyle/>
                    <a:p>
                      <a:pPr marL="342900" indent="-342900">
                        <a:buFont typeface="+mj-lt"/>
                        <a:buAutoNum type="arabicPeriod" startAt="4"/>
                      </a:pPr>
                      <a:r>
                        <a:rPr lang="en-US" sz="2300" dirty="0" smtClean="0">
                          <a:solidFill>
                            <a:schemeClr val="tx2">
                              <a:lumMod val="75000"/>
                            </a:schemeClr>
                          </a:solidFill>
                        </a:rPr>
                        <a:t>Add</a:t>
                      </a:r>
                      <a:r>
                        <a:rPr lang="en-US" sz="2300" baseline="0" dirty="0" smtClean="0">
                          <a:solidFill>
                            <a:schemeClr val="tx2">
                              <a:lumMod val="75000"/>
                            </a:schemeClr>
                          </a:solidFill>
                        </a:rPr>
                        <a:t> an active title, you can use the Gallup title, but it’s a little cumbersome</a:t>
                      </a:r>
                      <a:endParaRPr lang="en-US" sz="2300" b="1"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778757">
                <a:tc>
                  <a:txBody>
                    <a:bodyPr/>
                    <a:lstStyle/>
                    <a:p>
                      <a:pPr marL="342900" indent="-342900">
                        <a:buFont typeface="+mj-lt"/>
                        <a:buAutoNum type="arabicPeriod" startAt="5"/>
                      </a:pPr>
                      <a:r>
                        <a:rPr lang="en-US" sz="2300" dirty="0" smtClean="0">
                          <a:solidFill>
                            <a:schemeClr val="tx2">
                              <a:lumMod val="75000"/>
                            </a:schemeClr>
                          </a:solidFill>
                        </a:rPr>
                        <a:t>Delete</a:t>
                      </a:r>
                      <a:r>
                        <a:rPr lang="en-US" sz="2300" baseline="0" dirty="0" smtClean="0">
                          <a:solidFill>
                            <a:schemeClr val="tx2">
                              <a:lumMod val="75000"/>
                            </a:schemeClr>
                          </a:solidFill>
                        </a:rPr>
                        <a:t> y-axis lines</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816101">
                <a:tc>
                  <a:txBody>
                    <a:bodyPr/>
                    <a:lstStyle/>
                    <a:p>
                      <a:pPr marL="342900" indent="-342900">
                        <a:buFont typeface="+mj-lt"/>
                        <a:buAutoNum type="arabicPeriod" startAt="6"/>
                      </a:pPr>
                      <a:r>
                        <a:rPr lang="en-US" sz="2300" dirty="0" smtClean="0">
                          <a:solidFill>
                            <a:schemeClr val="tx2">
                              <a:lumMod val="75000"/>
                            </a:schemeClr>
                          </a:solidFill>
                        </a:rPr>
                        <a:t>Darken the font of the title </a:t>
                      </a:r>
                      <a:r>
                        <a:rPr lang="mr-IN" sz="2300" dirty="0" smtClean="0">
                          <a:solidFill>
                            <a:schemeClr val="tx2">
                              <a:lumMod val="75000"/>
                            </a:schemeClr>
                          </a:solidFill>
                        </a:rPr>
                        <a:t>–</a:t>
                      </a:r>
                      <a:r>
                        <a:rPr lang="en-US" sz="2300" dirty="0" smtClean="0">
                          <a:solidFill>
                            <a:schemeClr val="tx2">
                              <a:lumMod val="75000"/>
                            </a:schemeClr>
                          </a:solidFill>
                        </a:rPr>
                        <a:t> Excel always chooses a light font,</a:t>
                      </a:r>
                      <a:r>
                        <a:rPr lang="en-US" sz="2300" baseline="0" dirty="0" smtClean="0">
                          <a:solidFill>
                            <a:schemeClr val="tx2">
                              <a:lumMod val="75000"/>
                            </a:schemeClr>
                          </a:solidFill>
                        </a:rPr>
                        <a:t> it’s v annoying.</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816101">
                <a:tc>
                  <a:txBody>
                    <a:bodyPr/>
                    <a:lstStyle/>
                    <a:p>
                      <a:pPr marL="457200" indent="-457200">
                        <a:buFont typeface="+mj-lt"/>
                        <a:buAutoNum type="arabicPeriod" startAt="7"/>
                      </a:pPr>
                      <a:r>
                        <a:rPr lang="en-US" sz="2300" dirty="0" smtClean="0">
                          <a:solidFill>
                            <a:schemeClr val="tx2">
                              <a:lumMod val="75000"/>
                            </a:schemeClr>
                          </a:solidFill>
                        </a:rPr>
                        <a:t>Darken</a:t>
                      </a:r>
                      <a:r>
                        <a:rPr lang="en-US" sz="2300" baseline="0" dirty="0" smtClean="0">
                          <a:solidFill>
                            <a:schemeClr val="tx2">
                              <a:lumMod val="75000"/>
                            </a:schemeClr>
                          </a:solidFill>
                        </a:rPr>
                        <a:t> the y-axis line at the 0 (Hint: Need to select the y-axes labels, then find the paint can icon.)</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3" name="Slide Number Placeholder 2">
            <a:extLst>
              <a:ext uri="{FF2B5EF4-FFF2-40B4-BE49-F238E27FC236}">
                <a16:creationId xmlns:a16="http://schemas.microsoft.com/office/drawing/2014/main" xmlns="" id="{24DC7E53-51DA-4DD7-B76E-4B6778B18C8C}"/>
              </a:ext>
            </a:extLst>
          </p:cNvPr>
          <p:cNvSpPr>
            <a:spLocks noGrp="1"/>
          </p:cNvSpPr>
          <p:nvPr>
            <p:ph type="sldNum" sz="quarter" idx="12"/>
          </p:nvPr>
        </p:nvSpPr>
        <p:spPr/>
        <p:txBody>
          <a:bodyPr/>
          <a:lstStyle/>
          <a:p>
            <a:fld id="{1C0CA4DA-9BCF-4F12-AD27-179F4BD24842}" type="slidenum">
              <a:rPr lang="en-US" sz="2000" smtClean="0"/>
              <a:t>43</a:t>
            </a:fld>
            <a:endParaRPr lang="en-US" sz="2000" dirty="0"/>
          </a:p>
        </p:txBody>
      </p:sp>
    </p:spTree>
    <p:extLst>
      <p:ext uri="{BB962C8B-B14F-4D97-AF65-F5344CB8AC3E}">
        <p14:creationId xmlns:p14="http://schemas.microsoft.com/office/powerpoint/2010/main" val="846335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193859"/>
            <a:ext cx="12192001" cy="1325563"/>
          </a:xfrm>
        </p:spPr>
        <p:txBody>
          <a:bodyPr/>
          <a:lstStyle/>
          <a:p>
            <a:r>
              <a:rPr lang="en-US" dirty="0" smtClean="0">
                <a:solidFill>
                  <a:schemeClr val="bg1">
                    <a:lumMod val="95000"/>
                  </a:schemeClr>
                </a:solidFill>
                <a:latin typeface="Avenir Book" charset="0"/>
                <a:ea typeface="Avenir Book" charset="0"/>
                <a:cs typeface="Avenir Book" charset="0"/>
              </a:rPr>
              <a:t>Stacked Bar Graph: Formatting</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08439326"/>
              </p:ext>
            </p:extLst>
          </p:nvPr>
        </p:nvGraphicFramePr>
        <p:xfrm>
          <a:off x="318068" y="1131704"/>
          <a:ext cx="11598161" cy="5633588"/>
        </p:xfrm>
        <a:graphic>
          <a:graphicData uri="http://schemas.openxmlformats.org/drawingml/2006/table">
            <a:tbl>
              <a:tblPr firstRow="1" bandRow="1">
                <a:tableStyleId>{2D5ABB26-0587-4C30-8999-92F81FD0307C}</a:tableStyleId>
              </a:tblPr>
              <a:tblGrid>
                <a:gridCol w="11598161">
                  <a:extLst>
                    <a:ext uri="{9D8B030D-6E8A-4147-A177-3AD203B41FA5}">
                      <a16:colId xmlns:a16="http://schemas.microsoft.com/office/drawing/2014/main" xmlns="" val="20001"/>
                    </a:ext>
                  </a:extLst>
                </a:gridCol>
              </a:tblGrid>
              <a:tr h="861550">
                <a:tc>
                  <a:txBody>
                    <a:bodyPr/>
                    <a:lstStyle/>
                    <a:p>
                      <a:pPr marL="342900" indent="-342900">
                        <a:buFont typeface="+mj-lt"/>
                        <a:buAutoNum type="arabicPeriod"/>
                      </a:pPr>
                      <a:r>
                        <a:rPr lang="en-US" sz="2000" dirty="0" smtClean="0">
                          <a:solidFill>
                            <a:schemeClr val="tx2">
                              <a:lumMod val="75000"/>
                            </a:schemeClr>
                          </a:solidFill>
                        </a:rPr>
                        <a:t>Sort</a:t>
                      </a:r>
                      <a:r>
                        <a:rPr lang="en-US" sz="2000" baseline="0" dirty="0" smtClean="0">
                          <a:solidFill>
                            <a:schemeClr val="tx2">
                              <a:lumMod val="75000"/>
                            </a:schemeClr>
                          </a:solidFill>
                        </a:rPr>
                        <a:t> the data based on the information you’re trying to pull out</a:t>
                      </a:r>
                    </a:p>
                    <a:p>
                      <a:pPr marL="800100" lvl="1" indent="-342900">
                        <a:buFont typeface="Arial" charset="0"/>
                        <a:buChar char="•"/>
                      </a:pPr>
                      <a:r>
                        <a:rPr lang="en-US" sz="2000" baseline="0" dirty="0" smtClean="0">
                          <a:solidFill>
                            <a:schemeClr val="tx2">
                              <a:lumMod val="75000"/>
                            </a:schemeClr>
                          </a:solidFill>
                        </a:rPr>
                        <a:t>The biggest difference here is that Republicans and Democrats have wildly different views on whether or not Upper-Income Americans pay too much in taxes</a:t>
                      </a:r>
                    </a:p>
                    <a:p>
                      <a:pPr marL="800100" lvl="1" indent="-342900">
                        <a:buFont typeface="Arial" charset="0"/>
                        <a:buChar char="•"/>
                      </a:pPr>
                      <a:r>
                        <a:rPr lang="en-US" sz="2000" baseline="0" dirty="0" smtClean="0">
                          <a:solidFill>
                            <a:schemeClr val="tx2">
                              <a:lumMod val="75000"/>
                            </a:schemeClr>
                          </a:solidFill>
                        </a:rPr>
                        <a:t>Select A5:C8 &amp; click on the sort button</a:t>
                      </a:r>
                    </a:p>
                    <a:p>
                      <a:pPr marL="800100" lvl="1" indent="-342900">
                        <a:buFont typeface="Arial" charset="0"/>
                        <a:buChar char="•"/>
                      </a:pPr>
                      <a:r>
                        <a:rPr lang="en-US" sz="2000" baseline="0" dirty="0" smtClean="0">
                          <a:solidFill>
                            <a:schemeClr val="tx2">
                              <a:lumMod val="75000"/>
                            </a:schemeClr>
                          </a:solidFill>
                        </a:rPr>
                        <a:t>Under Column, select Democrat / Lean Democrat</a:t>
                      </a:r>
                    </a:p>
                    <a:p>
                      <a:pPr marL="800100" lvl="1" indent="-342900">
                        <a:buFont typeface="Arial" charset="0"/>
                        <a:buChar char="•"/>
                      </a:pPr>
                      <a:r>
                        <a:rPr lang="en-US" sz="2000" baseline="0" dirty="0" smtClean="0">
                          <a:solidFill>
                            <a:schemeClr val="tx2">
                              <a:lumMod val="75000"/>
                            </a:schemeClr>
                          </a:solidFill>
                        </a:rPr>
                        <a:t>Under Order, select Largest to smallest, hit Ok</a:t>
                      </a:r>
                      <a:endParaRPr lang="en-US" sz="20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82468">
                <a:tc>
                  <a:txBody>
                    <a:bodyPr/>
                    <a:lstStyle/>
                    <a:p>
                      <a:pPr marL="342900" indent="-342900">
                        <a:buFont typeface="+mj-lt"/>
                        <a:buAutoNum type="arabicPeriod" startAt="2"/>
                      </a:pPr>
                      <a:r>
                        <a:rPr lang="en-US" sz="2000" dirty="0" smtClean="0">
                          <a:solidFill>
                            <a:schemeClr val="tx2">
                              <a:lumMod val="75000"/>
                            </a:schemeClr>
                          </a:solidFill>
                        </a:rPr>
                        <a:t>Pick a new color</a:t>
                      </a:r>
                      <a:r>
                        <a:rPr lang="en-US" sz="2000" baseline="0" dirty="0" smtClean="0">
                          <a:solidFill>
                            <a:schemeClr val="tx2">
                              <a:lumMod val="75000"/>
                            </a:schemeClr>
                          </a:solidFill>
                        </a:rPr>
                        <a:t> scheme</a:t>
                      </a:r>
                    </a:p>
                    <a:p>
                      <a:pPr marL="800100" lvl="1" indent="-342900">
                        <a:buFont typeface="Arial" charset="0"/>
                        <a:buChar char="•"/>
                      </a:pPr>
                      <a:r>
                        <a:rPr lang="en-US" sz="2000" baseline="0" dirty="0" smtClean="0">
                          <a:solidFill>
                            <a:schemeClr val="tx2">
                              <a:lumMod val="75000"/>
                            </a:schemeClr>
                          </a:solidFill>
                        </a:rPr>
                        <a:t>I like monochromatic, but the “Change Colors” feature sometimes isn’t enough contrast, if that’s the case then do the following:</a:t>
                      </a:r>
                    </a:p>
                    <a:p>
                      <a:pPr marL="1257300" lvl="2" indent="-342900">
                        <a:buFont typeface="Wingdings" charset="2"/>
                        <a:buChar char="Ø"/>
                      </a:pPr>
                      <a:r>
                        <a:rPr lang="en-US" sz="2000" baseline="0" dirty="0" smtClean="0">
                          <a:solidFill>
                            <a:schemeClr val="tx2">
                              <a:lumMod val="75000"/>
                            </a:schemeClr>
                          </a:solidFill>
                        </a:rPr>
                        <a:t>For ”Too Little” select a dark color</a:t>
                      </a:r>
                    </a:p>
                    <a:p>
                      <a:pPr marL="1257300" lvl="2" indent="-342900">
                        <a:buFont typeface="Wingdings" charset="2"/>
                        <a:buChar char="Ø"/>
                      </a:pPr>
                      <a:r>
                        <a:rPr lang="en-US" sz="2000" baseline="0" dirty="0" smtClean="0">
                          <a:solidFill>
                            <a:schemeClr val="tx2">
                              <a:lumMod val="75000"/>
                            </a:schemeClr>
                          </a:solidFill>
                        </a:rPr>
                        <a:t>Make “Fair Share” and “Too Much” lighter versions in the same column </a:t>
                      </a:r>
                    </a:p>
                    <a:p>
                      <a:pPr marL="1257300" lvl="2" indent="-342900">
                        <a:buFont typeface="Wingdings" charset="2"/>
                        <a:buChar char="Ø"/>
                      </a:pPr>
                      <a:r>
                        <a:rPr lang="en-US" sz="2000" baseline="0" dirty="0" smtClean="0">
                          <a:solidFill>
                            <a:schemeClr val="tx2">
                              <a:lumMod val="75000"/>
                            </a:schemeClr>
                          </a:solidFill>
                        </a:rPr>
                        <a:t>Make “No Opinion” a light grey</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1240631">
                <a:tc>
                  <a:txBody>
                    <a:bodyPr/>
                    <a:lstStyle/>
                    <a:p>
                      <a:pPr marL="342900" indent="-342900">
                        <a:buFont typeface="+mj-lt"/>
                        <a:buAutoNum type="arabicPeriod" startAt="3"/>
                      </a:pPr>
                      <a:r>
                        <a:rPr lang="en-US" sz="2000" dirty="0" smtClean="0">
                          <a:solidFill>
                            <a:schemeClr val="tx2">
                              <a:lumMod val="75000"/>
                            </a:schemeClr>
                          </a:solidFill>
                        </a:rPr>
                        <a:t>The legend is ugly, let’s delete it then make new labels using linked text boxes</a:t>
                      </a:r>
                    </a:p>
                    <a:p>
                      <a:pPr marL="800100" lvl="1" indent="-342900">
                        <a:buFont typeface="Arial" charset="0"/>
                        <a:buChar char="•"/>
                      </a:pPr>
                      <a:r>
                        <a:rPr lang="en-US" sz="2000" baseline="0" dirty="0" smtClean="0">
                          <a:solidFill>
                            <a:schemeClr val="tx2">
                              <a:lumMod val="75000"/>
                            </a:schemeClr>
                          </a:solidFill>
                        </a:rPr>
                        <a:t>Insert a text box above the portion of the bar delineating “too little” </a:t>
                      </a:r>
                    </a:p>
                    <a:p>
                      <a:pPr marL="800100" lvl="1" indent="-342900">
                        <a:buFont typeface="Arial" charset="0"/>
                        <a:buChar char="•"/>
                      </a:pPr>
                      <a:r>
                        <a:rPr lang="en-US" sz="2000" baseline="0" dirty="0" smtClean="0">
                          <a:solidFill>
                            <a:schemeClr val="tx2">
                              <a:lumMod val="75000"/>
                            </a:schemeClr>
                          </a:solidFill>
                        </a:rPr>
                        <a:t>In the formula bar (</a:t>
                      </a:r>
                      <a:r>
                        <a:rPr lang="en-US" sz="2000" i="1" baseline="0" dirty="0" err="1" smtClean="0">
                          <a:solidFill>
                            <a:schemeClr val="tx2">
                              <a:lumMod val="75000"/>
                            </a:schemeClr>
                          </a:solidFill>
                        </a:rPr>
                        <a:t>fx</a:t>
                      </a:r>
                      <a:r>
                        <a:rPr lang="en-US" sz="2000" baseline="0" dirty="0" smtClean="0">
                          <a:solidFill>
                            <a:schemeClr val="tx2">
                              <a:lumMod val="75000"/>
                            </a:schemeClr>
                          </a:solidFill>
                        </a:rPr>
                        <a:t>) type “=”, then select cell A5</a:t>
                      </a:r>
                    </a:p>
                    <a:p>
                      <a:pPr marL="800100" lvl="1" indent="-342900">
                        <a:buFont typeface="Arial" charset="0"/>
                        <a:buChar char="•"/>
                      </a:pPr>
                      <a:r>
                        <a:rPr lang="en-US" sz="2000" baseline="0" dirty="0" smtClean="0">
                          <a:solidFill>
                            <a:schemeClr val="tx2">
                              <a:lumMod val="75000"/>
                            </a:schemeClr>
                          </a:solidFill>
                        </a:rPr>
                        <a:t>Make the font match the color of the bar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82468">
                <a:tc>
                  <a:txBody>
                    <a:bodyPr/>
                    <a:lstStyle/>
                    <a:p>
                      <a:pPr marL="342900" indent="-342900">
                        <a:buFont typeface="+mj-lt"/>
                        <a:buAutoNum type="arabicPeriod" startAt="4"/>
                      </a:pPr>
                      <a:r>
                        <a:rPr lang="en-US" sz="2000" dirty="0" smtClean="0">
                          <a:solidFill>
                            <a:schemeClr val="tx2">
                              <a:lumMod val="75000"/>
                            </a:schemeClr>
                          </a:solidFill>
                        </a:rPr>
                        <a:t>Repeat the same steps above for the label</a:t>
                      </a:r>
                      <a:r>
                        <a:rPr lang="en-US" sz="2000" baseline="0" dirty="0" smtClean="0">
                          <a:solidFill>
                            <a:schemeClr val="tx2">
                              <a:lumMod val="75000"/>
                            </a:schemeClr>
                          </a:solidFill>
                        </a:rPr>
                        <a:t> “Fair Share”</a:t>
                      </a:r>
                      <a:endParaRPr lang="en-US" sz="2000" b="1"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3" name="Slide Number Placeholder 2">
            <a:extLst>
              <a:ext uri="{FF2B5EF4-FFF2-40B4-BE49-F238E27FC236}">
                <a16:creationId xmlns:a16="http://schemas.microsoft.com/office/drawing/2014/main" xmlns="" id="{24DC7E53-51DA-4DD7-B76E-4B6778B18C8C}"/>
              </a:ext>
            </a:extLst>
          </p:cNvPr>
          <p:cNvSpPr>
            <a:spLocks noGrp="1"/>
          </p:cNvSpPr>
          <p:nvPr>
            <p:ph type="sldNum" sz="quarter" idx="12"/>
          </p:nvPr>
        </p:nvSpPr>
        <p:spPr/>
        <p:txBody>
          <a:bodyPr/>
          <a:lstStyle/>
          <a:p>
            <a:fld id="{1C0CA4DA-9BCF-4F12-AD27-179F4BD24842}" type="slidenum">
              <a:rPr lang="en-US" sz="2000" smtClean="0"/>
              <a:t>44</a:t>
            </a:fld>
            <a:endParaRPr lang="en-US" sz="2000" dirty="0"/>
          </a:p>
        </p:txBody>
      </p:sp>
    </p:spTree>
    <p:extLst>
      <p:ext uri="{BB962C8B-B14F-4D97-AF65-F5344CB8AC3E}">
        <p14:creationId xmlns:p14="http://schemas.microsoft.com/office/powerpoint/2010/main" val="112116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Confidence Intervals</a:t>
            </a:r>
            <a:endParaRPr lang="en-US" dirty="0">
              <a:solidFill>
                <a:schemeClr val="bg1">
                  <a:lumMod val="95000"/>
                </a:schemeClr>
              </a:solidFill>
              <a:latin typeface="Avenir Book" charset="0"/>
              <a:ea typeface="Avenir Book" charset="0"/>
              <a:cs typeface="Avenir Book" charset="0"/>
            </a:endParaRPr>
          </a:p>
        </p:txBody>
      </p:sp>
      <p:sp>
        <p:nvSpPr>
          <p:cNvPr id="10" name="Slide Number Placeholder 9">
            <a:extLst>
              <a:ext uri="{FF2B5EF4-FFF2-40B4-BE49-F238E27FC236}">
                <a16:creationId xmlns:a16="http://schemas.microsoft.com/office/drawing/2014/main" xmlns="" id="{2DA71577-C239-4409-B982-CD30B1DEEA39}"/>
              </a:ext>
            </a:extLst>
          </p:cNvPr>
          <p:cNvSpPr>
            <a:spLocks noGrp="1"/>
          </p:cNvSpPr>
          <p:nvPr>
            <p:ph type="sldNum" sz="quarter" idx="12"/>
          </p:nvPr>
        </p:nvSpPr>
        <p:spPr/>
        <p:txBody>
          <a:bodyPr/>
          <a:lstStyle/>
          <a:p>
            <a:fld id="{1C0CA4DA-9BCF-4F12-AD27-179F4BD24842}" type="slidenum">
              <a:rPr lang="en-US" smtClean="0"/>
              <a:t>45</a:t>
            </a:fld>
            <a:endParaRPr lang="en-US"/>
          </a:p>
        </p:txBody>
      </p:sp>
      <p:sp>
        <p:nvSpPr>
          <p:cNvPr id="11" name="TextBox 10"/>
          <p:cNvSpPr txBox="1"/>
          <p:nvPr/>
        </p:nvSpPr>
        <p:spPr>
          <a:xfrm>
            <a:off x="8126024" y="6624216"/>
            <a:ext cx="3711914" cy="276999"/>
          </a:xfrm>
          <a:prstGeom prst="rect">
            <a:avLst/>
          </a:prstGeom>
          <a:noFill/>
        </p:spPr>
        <p:txBody>
          <a:bodyPr wrap="none" rtlCol="0">
            <a:spAutoFit/>
          </a:bodyPr>
          <a:lstStyle/>
          <a:p>
            <a:r>
              <a:rPr lang="en-US" sz="1200" i="1" dirty="0">
                <a:latin typeface="Helvetica Neue Light"/>
                <a:cs typeface="Helvetica Neue Light"/>
              </a:rPr>
              <a:t>Source: </a:t>
            </a:r>
            <a:r>
              <a:rPr lang="en-US" sz="1200" dirty="0" smtClean="0">
                <a:latin typeface="Helvetica Neue Light"/>
                <a:cs typeface="Helvetica Neue Light"/>
              </a:rPr>
              <a:t>Evergreen, “Effective Data Visualization</a:t>
            </a:r>
            <a:r>
              <a:rPr lang="en-US" sz="1200" smtClean="0">
                <a:latin typeface="Helvetica Neue Light"/>
                <a:cs typeface="Helvetica Neue Light"/>
              </a:rPr>
              <a:t>” p.30</a:t>
            </a:r>
            <a:endParaRPr lang="en-US" sz="1200" i="1" dirty="0">
              <a:latin typeface="Helvetica Neue Light"/>
              <a:cs typeface="Helvetica Neue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695" y="2782964"/>
            <a:ext cx="4712157" cy="35733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85" y="2179039"/>
            <a:ext cx="5910262" cy="42904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799" y="0"/>
            <a:ext cx="2132363" cy="2132363"/>
          </a:xfrm>
          <a:prstGeom prst="rect">
            <a:avLst/>
          </a:prstGeom>
        </p:spPr>
      </p:pic>
    </p:spTree>
    <p:extLst>
      <p:ext uri="{BB962C8B-B14F-4D97-AF65-F5344CB8AC3E}">
        <p14:creationId xmlns:p14="http://schemas.microsoft.com/office/powerpoint/2010/main" val="242786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sym typeface="Wingdings"/>
              </a:rPr>
              <a:t>Confidence Interval Instructions </a:t>
            </a:r>
            <a:r>
              <a:rPr lang="mr-IN" dirty="0" smtClean="0">
                <a:solidFill>
                  <a:schemeClr val="bg1">
                    <a:lumMod val="95000"/>
                  </a:schemeClr>
                </a:solidFill>
                <a:latin typeface="Avenir Book" charset="0"/>
                <a:ea typeface="Avenir Book" charset="0"/>
                <a:cs typeface="Avenir Book" charset="0"/>
                <a:sym typeface="Wingdings"/>
              </a:rPr>
              <a:t>–</a:t>
            </a:r>
            <a:r>
              <a:rPr lang="en-US" dirty="0" smtClean="0">
                <a:solidFill>
                  <a:schemeClr val="bg1">
                    <a:lumMod val="95000"/>
                  </a:schemeClr>
                </a:solidFill>
                <a:latin typeface="Avenir Book" charset="0"/>
                <a:ea typeface="Avenir Book" charset="0"/>
                <a:cs typeface="Avenir Book" charset="0"/>
                <a:sym typeface="Wingdings"/>
              </a:rPr>
              <a:t> Part 1</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945779806"/>
              </p:ext>
            </p:extLst>
          </p:nvPr>
        </p:nvGraphicFramePr>
        <p:xfrm>
          <a:off x="260916" y="1098501"/>
          <a:ext cx="11569134" cy="6069510"/>
        </p:xfrm>
        <a:graphic>
          <a:graphicData uri="http://schemas.openxmlformats.org/drawingml/2006/table">
            <a:tbl>
              <a:tblPr firstRow="1" bandRow="1">
                <a:tableStyleId>{2D5ABB26-0587-4C30-8999-92F81FD0307C}</a:tableStyleId>
              </a:tblPr>
              <a:tblGrid>
                <a:gridCol w="11569134">
                  <a:extLst>
                    <a:ext uri="{9D8B030D-6E8A-4147-A177-3AD203B41FA5}">
                      <a16:colId xmlns:a16="http://schemas.microsoft.com/office/drawing/2014/main" xmlns="" val="20001"/>
                    </a:ext>
                  </a:extLst>
                </a:gridCol>
              </a:tblGrid>
              <a:tr h="544566">
                <a:tc>
                  <a:txBody>
                    <a:bodyPr/>
                    <a:lstStyle/>
                    <a:p>
                      <a:pPr marL="342900" indent="-342900">
                        <a:buFont typeface="+mj-lt"/>
                        <a:buAutoNum type="arabicPeriod"/>
                      </a:pPr>
                      <a:r>
                        <a:rPr lang="en-US" sz="1600" dirty="0" smtClean="0">
                          <a:solidFill>
                            <a:schemeClr val="tx2">
                              <a:lumMod val="75000"/>
                            </a:schemeClr>
                          </a:solidFill>
                          <a:latin typeface="Avenir Book" charset="0"/>
                          <a:ea typeface="Avenir Book" charset="0"/>
                          <a:cs typeface="Avenir Book" charset="0"/>
                        </a:rPr>
                        <a:t>Select A8:B11</a:t>
                      </a:r>
                      <a:endParaRPr lang="en-US" sz="1600" dirty="0">
                        <a:solidFill>
                          <a:schemeClr val="tx2">
                            <a:lumMod val="75000"/>
                          </a:schemeClr>
                        </a:solidFill>
                        <a:latin typeface="Avenir Book" charset="0"/>
                        <a:ea typeface="Avenir Book" charset="0"/>
                        <a:cs typeface="Avenir Book"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500063">
                <a:tc>
                  <a:txBody>
                    <a:bodyPr/>
                    <a:lstStyle/>
                    <a:p>
                      <a:pPr marL="342900" indent="-342900">
                        <a:buFont typeface="+mj-lt"/>
                        <a:buAutoNum type="arabicPeriod" startAt="2"/>
                      </a:pPr>
                      <a:r>
                        <a:rPr lang="en-US" sz="1600" dirty="0" smtClean="0">
                          <a:solidFill>
                            <a:schemeClr val="tx2">
                              <a:lumMod val="75000"/>
                            </a:schemeClr>
                          </a:solidFill>
                          <a:latin typeface="Avenir Book" charset="0"/>
                          <a:ea typeface="Avenir Book" charset="0"/>
                          <a:cs typeface="Avenir Book" charset="0"/>
                        </a:rPr>
                        <a:t>Insert</a:t>
                      </a:r>
                      <a:r>
                        <a:rPr lang="en-US" sz="1600" baseline="0" dirty="0" smtClean="0">
                          <a:solidFill>
                            <a:schemeClr val="tx2">
                              <a:lumMod val="75000"/>
                            </a:schemeClr>
                          </a:solidFill>
                          <a:latin typeface="Avenir Book" charset="0"/>
                          <a:ea typeface="Avenir Book" charset="0"/>
                          <a:cs typeface="Avenir Book" charset="0"/>
                        </a:rPr>
                        <a:t> Line Graph</a:t>
                      </a:r>
                      <a:endParaRPr lang="en-US" sz="16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1014413">
                <a:tc>
                  <a:txBody>
                    <a:bodyPr/>
                    <a:lstStyle/>
                    <a:p>
                      <a:pPr marL="342900" indent="-342900">
                        <a:buFont typeface="+mj-lt"/>
                        <a:buAutoNum type="arabicPeriod" startAt="3"/>
                      </a:pPr>
                      <a:r>
                        <a:rPr lang="en-US" sz="1600" dirty="0" smtClean="0">
                          <a:solidFill>
                            <a:schemeClr val="tx2">
                              <a:lumMod val="75000"/>
                            </a:schemeClr>
                          </a:solidFill>
                          <a:latin typeface="Avenir Book" charset="0"/>
                          <a:ea typeface="Avenir Book" charset="0"/>
                          <a:cs typeface="Avenir Book" charset="0"/>
                        </a:rPr>
                        <a:t>Delete the line of the program</a:t>
                      </a:r>
                      <a:r>
                        <a:rPr lang="en-US" sz="1600" baseline="0" dirty="0" smtClean="0">
                          <a:solidFill>
                            <a:schemeClr val="tx2">
                              <a:lumMod val="75000"/>
                            </a:schemeClr>
                          </a:solidFill>
                          <a:latin typeface="Avenir Book" charset="0"/>
                          <a:ea typeface="Avenir Book" charset="0"/>
                          <a:cs typeface="Avenir Book" charset="0"/>
                        </a:rPr>
                        <a:t> results</a:t>
                      </a:r>
                      <a:r>
                        <a:rPr lang="en-US" sz="1600" dirty="0" smtClean="0">
                          <a:solidFill>
                            <a:schemeClr val="tx2">
                              <a:lumMod val="75000"/>
                            </a:schemeClr>
                          </a:solidFill>
                          <a:latin typeface="Avenir Book" charset="0"/>
                          <a:ea typeface="Avenir Book" charset="0"/>
                          <a:cs typeface="Avenir Book" charset="0"/>
                        </a:rPr>
                        <a:t> (trust</a:t>
                      </a:r>
                      <a:r>
                        <a:rPr lang="en-US" sz="1600" baseline="0" dirty="0" smtClean="0">
                          <a:solidFill>
                            <a:schemeClr val="tx2">
                              <a:lumMod val="75000"/>
                            </a:schemeClr>
                          </a:solidFill>
                          <a:latin typeface="Avenir Book" charset="0"/>
                          <a:ea typeface="Avenir Book" charset="0"/>
                          <a:cs typeface="Avenir Book" charset="0"/>
                        </a:rPr>
                        <a:t> me)</a:t>
                      </a:r>
                    </a:p>
                    <a:p>
                      <a:pPr marL="800100" lvl="1" indent="-342900">
                        <a:buFont typeface="Wingdings" charset="2"/>
                        <a:buChar char="Ø"/>
                      </a:pPr>
                      <a:r>
                        <a:rPr lang="en-US" sz="1600" baseline="0" dirty="0" smtClean="0">
                          <a:solidFill>
                            <a:schemeClr val="tx2">
                              <a:lumMod val="75000"/>
                            </a:schemeClr>
                          </a:solidFill>
                          <a:latin typeface="Avenir Book" charset="0"/>
                          <a:ea typeface="Avenir Book" charset="0"/>
                          <a:cs typeface="Avenir Book" charset="0"/>
                        </a:rPr>
                        <a:t>Double click anywhere on the line</a:t>
                      </a:r>
                    </a:p>
                    <a:p>
                      <a:pPr marL="800100" lvl="1" indent="-342900">
                        <a:buFont typeface="Wingdings" charset="2"/>
                        <a:buChar char="Ø"/>
                      </a:pPr>
                      <a:r>
                        <a:rPr lang="en-US" sz="1600" baseline="0" dirty="0" smtClean="0">
                          <a:solidFill>
                            <a:schemeClr val="tx2">
                              <a:lumMod val="75000"/>
                            </a:schemeClr>
                          </a:solidFill>
                          <a:latin typeface="Avenir Book" charset="0"/>
                          <a:ea typeface="Avenir Book" charset="0"/>
                          <a:cs typeface="Avenir Book" charset="0"/>
                        </a:rPr>
                        <a:t>Under the paint can icon, select “no line”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1314449">
                <a:tc>
                  <a:txBody>
                    <a:bodyPr/>
                    <a:lstStyle/>
                    <a:p>
                      <a:pPr marL="342900" indent="-342900">
                        <a:buFont typeface="+mj-lt"/>
                        <a:buAutoNum type="arabicPeriod" startAt="4"/>
                      </a:pPr>
                      <a:r>
                        <a:rPr lang="en-US" sz="1600" dirty="0" smtClean="0">
                          <a:solidFill>
                            <a:schemeClr val="tx2">
                              <a:lumMod val="75000"/>
                            </a:schemeClr>
                          </a:solidFill>
                          <a:latin typeface="Avenir Book" charset="0"/>
                          <a:ea typeface="Avenir Book" charset="0"/>
                          <a:cs typeface="Avenir Book" charset="0"/>
                        </a:rPr>
                        <a:t>Let’s make our program markers</a:t>
                      </a:r>
                      <a:r>
                        <a:rPr lang="en-US" sz="1600" baseline="0" dirty="0" smtClean="0">
                          <a:solidFill>
                            <a:schemeClr val="tx2">
                              <a:lumMod val="75000"/>
                            </a:schemeClr>
                          </a:solidFill>
                          <a:latin typeface="Avenir Book" charset="0"/>
                          <a:ea typeface="Avenir Book" charset="0"/>
                          <a:cs typeface="Avenir Book" charset="0"/>
                        </a:rPr>
                        <a:t> bigger</a:t>
                      </a:r>
                    </a:p>
                    <a:p>
                      <a:pPr marL="800100" lvl="1" indent="-342900">
                        <a:buFont typeface="Wingdings" charset="2"/>
                        <a:buChar char="Ø"/>
                      </a:pPr>
                      <a:r>
                        <a:rPr lang="en-US" sz="1600" b="0" baseline="0" dirty="0" smtClean="0">
                          <a:solidFill>
                            <a:schemeClr val="tx2">
                              <a:lumMod val="75000"/>
                            </a:schemeClr>
                          </a:solidFill>
                          <a:latin typeface="Avenir Book" charset="0"/>
                          <a:ea typeface="Avenir Book" charset="0"/>
                          <a:cs typeface="Avenir Book" charset="0"/>
                        </a:rPr>
                        <a:t>Toggle over to markers</a:t>
                      </a:r>
                    </a:p>
                    <a:p>
                      <a:pPr marL="800100" lvl="1" indent="-342900">
                        <a:buFont typeface="Wingdings" charset="2"/>
                        <a:buChar char="Ø"/>
                      </a:pPr>
                      <a:r>
                        <a:rPr lang="en-US" sz="1600" b="0" baseline="0" dirty="0" smtClean="0">
                          <a:solidFill>
                            <a:schemeClr val="tx2">
                              <a:lumMod val="75000"/>
                            </a:schemeClr>
                          </a:solidFill>
                          <a:latin typeface="Avenir Book" charset="0"/>
                          <a:ea typeface="Avenir Book" charset="0"/>
                          <a:cs typeface="Avenir Book" charset="0"/>
                        </a:rPr>
                        <a:t>Select “Built in” under “Marker Options”</a:t>
                      </a:r>
                    </a:p>
                    <a:p>
                      <a:pPr marL="800100" lvl="1" indent="-342900">
                        <a:buFont typeface="Wingdings" charset="2"/>
                        <a:buChar char="Ø"/>
                      </a:pPr>
                      <a:r>
                        <a:rPr lang="en-US" sz="1600" b="0" baseline="0" dirty="0" smtClean="0">
                          <a:solidFill>
                            <a:schemeClr val="tx2">
                              <a:lumMod val="75000"/>
                            </a:schemeClr>
                          </a:solidFill>
                          <a:latin typeface="Avenir Book" charset="0"/>
                          <a:ea typeface="Avenir Book" charset="0"/>
                          <a:cs typeface="Avenir Book" charset="0"/>
                        </a:rPr>
                        <a:t>Change the size to 10, and the type if you please</a:t>
                      </a:r>
                      <a:endParaRPr lang="en-US" sz="1600" b="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885825">
                <a:tc>
                  <a:txBody>
                    <a:bodyPr/>
                    <a:lstStyle/>
                    <a:p>
                      <a:pPr marL="342900" indent="-342900">
                        <a:buFont typeface="+mj-lt"/>
                        <a:buAutoNum type="arabicPeriod" startAt="5"/>
                      </a:pPr>
                      <a:r>
                        <a:rPr lang="en-US" sz="1600" dirty="0" smtClean="0">
                          <a:solidFill>
                            <a:schemeClr val="tx2">
                              <a:lumMod val="75000"/>
                            </a:schemeClr>
                          </a:solidFill>
                          <a:latin typeface="Avenir Book" charset="0"/>
                          <a:ea typeface="Avenir Book" charset="0"/>
                          <a:cs typeface="Avenir Book" charset="0"/>
                        </a:rPr>
                        <a:t>Let’s fix the y-axis</a:t>
                      </a:r>
                      <a:r>
                        <a:rPr lang="en-US" sz="1600" baseline="0" dirty="0" smtClean="0">
                          <a:solidFill>
                            <a:schemeClr val="tx2">
                              <a:lumMod val="75000"/>
                            </a:schemeClr>
                          </a:solidFill>
                          <a:latin typeface="Avenir Book" charset="0"/>
                          <a:ea typeface="Avenir Book" charset="0"/>
                          <a:cs typeface="Avenir Book" charset="0"/>
                        </a:rPr>
                        <a:t> </a:t>
                      </a:r>
                    </a:p>
                    <a:p>
                      <a:pPr marL="800100" lvl="1" indent="-342900">
                        <a:buFont typeface="Wingdings" charset="2"/>
                        <a:buChar char="Ø"/>
                      </a:pPr>
                      <a:r>
                        <a:rPr lang="en-US" sz="1600" dirty="0" smtClean="0">
                          <a:solidFill>
                            <a:schemeClr val="tx2">
                              <a:lumMod val="75000"/>
                            </a:schemeClr>
                          </a:solidFill>
                          <a:latin typeface="Avenir Book" charset="0"/>
                          <a:ea typeface="Avenir Book" charset="0"/>
                          <a:cs typeface="Avenir Book" charset="0"/>
                        </a:rPr>
                        <a:t>Select the y-axis, toggle over to the chart icon</a:t>
                      </a:r>
                    </a:p>
                    <a:p>
                      <a:pPr marL="800100" lvl="1" indent="-342900">
                        <a:buFont typeface="Wingdings" charset="2"/>
                        <a:buChar char="Ø"/>
                      </a:pPr>
                      <a:r>
                        <a:rPr lang="en-US" sz="1600" dirty="0" smtClean="0">
                          <a:solidFill>
                            <a:schemeClr val="tx2">
                              <a:lumMod val="75000"/>
                            </a:schemeClr>
                          </a:solidFill>
                          <a:latin typeface="Avenir Book" charset="0"/>
                          <a:ea typeface="Avenir Book" charset="0"/>
                          <a:cs typeface="Avenir Book" charset="0"/>
                        </a:rPr>
                        <a:t>Change maximum bound</a:t>
                      </a:r>
                      <a:r>
                        <a:rPr lang="en-US" sz="1600" baseline="0" dirty="0" smtClean="0">
                          <a:solidFill>
                            <a:schemeClr val="tx2">
                              <a:lumMod val="75000"/>
                            </a:schemeClr>
                          </a:solidFill>
                          <a:latin typeface="Avenir Book" charset="0"/>
                          <a:ea typeface="Avenir Book" charset="0"/>
                          <a:cs typeface="Avenir Book" charset="0"/>
                        </a:rPr>
                        <a:t> from 0.8 to 1.0 </a:t>
                      </a:r>
                      <a:endParaRPr lang="en-US" sz="16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1810194">
                <a:tc>
                  <a:txBody>
                    <a:bodyPr/>
                    <a:lstStyle/>
                    <a:p>
                      <a:pPr marL="342900" indent="-342900">
                        <a:buFont typeface="+mj-lt"/>
                        <a:buAutoNum type="arabicPeriod" startAt="6"/>
                      </a:pPr>
                      <a:r>
                        <a:rPr lang="en-US" sz="1600" dirty="0" smtClean="0">
                          <a:solidFill>
                            <a:schemeClr val="tx2">
                              <a:lumMod val="75000"/>
                            </a:schemeClr>
                          </a:solidFill>
                          <a:latin typeface="Avenir Book" charset="0"/>
                          <a:ea typeface="Avenir Book" charset="0"/>
                          <a:cs typeface="Avenir Book" charset="0"/>
                        </a:rPr>
                        <a:t>Let’s make the y-axis labels in </a:t>
                      </a:r>
                      <a:r>
                        <a:rPr lang="en-US" sz="1600" dirty="0" err="1" smtClean="0">
                          <a:solidFill>
                            <a:schemeClr val="tx2">
                              <a:lumMod val="75000"/>
                            </a:schemeClr>
                          </a:solidFill>
                          <a:latin typeface="Avenir Book" charset="0"/>
                          <a:ea typeface="Avenir Book" charset="0"/>
                          <a:cs typeface="Avenir Book" charset="0"/>
                        </a:rPr>
                        <a:t>percents</a:t>
                      </a:r>
                      <a:endParaRPr lang="en-US" sz="1600" dirty="0" smtClean="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1600" dirty="0" smtClean="0">
                          <a:solidFill>
                            <a:schemeClr val="tx2">
                              <a:lumMod val="75000"/>
                            </a:schemeClr>
                          </a:solidFill>
                          <a:latin typeface="Avenir Book" charset="0"/>
                          <a:ea typeface="Avenir Book" charset="0"/>
                          <a:cs typeface="Avenir Book" charset="0"/>
                        </a:rPr>
                        <a:t>In the same dialogue box,</a:t>
                      </a:r>
                      <a:r>
                        <a:rPr lang="en-US" sz="1600" baseline="0" dirty="0" smtClean="0">
                          <a:solidFill>
                            <a:schemeClr val="tx2">
                              <a:lumMod val="75000"/>
                            </a:schemeClr>
                          </a:solidFill>
                          <a:latin typeface="Avenir Book" charset="0"/>
                          <a:ea typeface="Avenir Book" charset="0"/>
                          <a:cs typeface="Avenir Book" charset="0"/>
                        </a:rPr>
                        <a:t> expand the “Number” heading</a:t>
                      </a:r>
                    </a:p>
                    <a:p>
                      <a:pPr marL="800100" lvl="1" indent="-342900">
                        <a:buFont typeface="Wingdings" charset="2"/>
                        <a:buChar char="Ø"/>
                      </a:pPr>
                      <a:r>
                        <a:rPr lang="en-US" sz="1600" baseline="0" dirty="0" smtClean="0">
                          <a:solidFill>
                            <a:schemeClr val="tx2">
                              <a:lumMod val="75000"/>
                            </a:schemeClr>
                          </a:solidFill>
                          <a:latin typeface="Avenir Book" charset="0"/>
                          <a:ea typeface="Avenir Book" charset="0"/>
                          <a:cs typeface="Avenir Book" charset="0"/>
                        </a:rPr>
                        <a:t>Change the category from general to percentage</a:t>
                      </a:r>
                    </a:p>
                    <a:p>
                      <a:pPr marL="800100" lvl="1" indent="-342900">
                        <a:buFont typeface="Wingdings" charset="2"/>
                        <a:buChar char="Ø"/>
                      </a:pPr>
                      <a:r>
                        <a:rPr lang="en-US" sz="1600" baseline="0" dirty="0" smtClean="0">
                          <a:solidFill>
                            <a:schemeClr val="tx2">
                              <a:lumMod val="75000"/>
                            </a:schemeClr>
                          </a:solidFill>
                          <a:latin typeface="Avenir Book" charset="0"/>
                          <a:ea typeface="Avenir Book" charset="0"/>
                          <a:cs typeface="Avenir Book" charset="0"/>
                        </a:rPr>
                        <a:t>Change the decimal places number from 2 to 0</a:t>
                      </a:r>
                    </a:p>
                    <a:p>
                      <a:pPr marL="342900" indent="-342900">
                        <a:buFont typeface="Wingdings" charset="2"/>
                        <a:buChar char="Ø"/>
                      </a:pPr>
                      <a:endParaRPr lang="en-US" sz="16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
        <p:nvSpPr>
          <p:cNvPr id="3" name="Slide Number Placeholder 2">
            <a:extLst>
              <a:ext uri="{FF2B5EF4-FFF2-40B4-BE49-F238E27FC236}">
                <a16:creationId xmlns:a16="http://schemas.microsoft.com/office/drawing/2014/main" xmlns="" id="{24DC7E53-51DA-4DD7-B76E-4B6778B18C8C}"/>
              </a:ext>
            </a:extLst>
          </p:cNvPr>
          <p:cNvSpPr>
            <a:spLocks noGrp="1"/>
          </p:cNvSpPr>
          <p:nvPr>
            <p:ph type="sldNum" sz="quarter" idx="12"/>
          </p:nvPr>
        </p:nvSpPr>
        <p:spPr/>
        <p:txBody>
          <a:bodyPr/>
          <a:lstStyle/>
          <a:p>
            <a:fld id="{1C0CA4DA-9BCF-4F12-AD27-179F4BD24842}" type="slidenum">
              <a:rPr lang="en-US" sz="2000" smtClean="0"/>
              <a:t>46</a:t>
            </a:fld>
            <a:endParaRPr lang="en-US" sz="2000" dirty="0"/>
          </a:p>
        </p:txBody>
      </p:sp>
    </p:spTree>
    <p:extLst>
      <p:ext uri="{BB962C8B-B14F-4D97-AF65-F5344CB8AC3E}">
        <p14:creationId xmlns:p14="http://schemas.microsoft.com/office/powerpoint/2010/main" val="300499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sym typeface="Wingdings"/>
              </a:rPr>
              <a:t>Confidence Interval Instructions </a:t>
            </a:r>
            <a:r>
              <a:rPr lang="mr-IN" dirty="0" smtClean="0">
                <a:solidFill>
                  <a:schemeClr val="bg1">
                    <a:lumMod val="95000"/>
                  </a:schemeClr>
                </a:solidFill>
                <a:latin typeface="Avenir Book" charset="0"/>
                <a:ea typeface="Avenir Book" charset="0"/>
                <a:cs typeface="Avenir Book" charset="0"/>
                <a:sym typeface="Wingdings"/>
              </a:rPr>
              <a:t>–</a:t>
            </a:r>
            <a:r>
              <a:rPr lang="en-US" dirty="0" smtClean="0">
                <a:solidFill>
                  <a:schemeClr val="bg1">
                    <a:lumMod val="95000"/>
                  </a:schemeClr>
                </a:solidFill>
                <a:latin typeface="Avenir Book" charset="0"/>
                <a:ea typeface="Avenir Book" charset="0"/>
                <a:cs typeface="Avenir Book" charset="0"/>
                <a:sym typeface="Wingdings"/>
              </a:rPr>
              <a:t> Part 2</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nvPr>
        </p:nvGraphicFramePr>
        <p:xfrm>
          <a:off x="260916" y="1060261"/>
          <a:ext cx="11626282" cy="6001885"/>
        </p:xfrm>
        <a:graphic>
          <a:graphicData uri="http://schemas.openxmlformats.org/drawingml/2006/table">
            <a:tbl>
              <a:tblPr firstRow="1" bandRow="1">
                <a:tableStyleId>{2D5ABB26-0587-4C30-8999-92F81FD0307C}</a:tableStyleId>
              </a:tblPr>
              <a:tblGrid>
                <a:gridCol w="11626282">
                  <a:extLst>
                    <a:ext uri="{9D8B030D-6E8A-4147-A177-3AD203B41FA5}">
                      <a16:colId xmlns:a16="http://schemas.microsoft.com/office/drawing/2014/main" xmlns="" val="20001"/>
                    </a:ext>
                  </a:extLst>
                </a:gridCol>
              </a:tblGrid>
              <a:tr h="763781">
                <a:tc>
                  <a:txBody>
                    <a:bodyPr/>
                    <a:lstStyle/>
                    <a:p>
                      <a:pPr marL="342900" indent="-342900">
                        <a:buFont typeface="+mj-lt"/>
                        <a:buAutoNum type="arabicPeriod"/>
                      </a:pPr>
                      <a:r>
                        <a:rPr lang="en-US" sz="2200" dirty="0" smtClean="0">
                          <a:solidFill>
                            <a:schemeClr val="tx2">
                              <a:lumMod val="75000"/>
                            </a:schemeClr>
                          </a:solidFill>
                          <a:latin typeface="Avenir Book" charset="0"/>
                          <a:ea typeface="Avenir Book" charset="0"/>
                          <a:cs typeface="Avenir Book" charset="0"/>
                        </a:rPr>
                        <a:t>We’re now going to add error bars,</a:t>
                      </a:r>
                      <a:r>
                        <a:rPr lang="en-US" sz="2200" baseline="0" dirty="0" smtClean="0">
                          <a:solidFill>
                            <a:schemeClr val="tx2">
                              <a:lumMod val="75000"/>
                            </a:schemeClr>
                          </a:solidFill>
                          <a:latin typeface="Avenir Book" charset="0"/>
                          <a:ea typeface="Avenir Book" charset="0"/>
                          <a:cs typeface="Avenir Book" charset="0"/>
                        </a:rPr>
                        <a:t> aka confidence intervals</a:t>
                      </a:r>
                      <a:endParaRPr lang="en-US" sz="2200" dirty="0">
                        <a:solidFill>
                          <a:schemeClr val="tx2">
                            <a:lumMod val="75000"/>
                          </a:schemeClr>
                        </a:solidFill>
                        <a:latin typeface="Avenir Book" charset="0"/>
                        <a:ea typeface="Avenir Book" charset="0"/>
                        <a:cs typeface="Avenir Book"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810576">
                <a:tc>
                  <a:txBody>
                    <a:bodyPr/>
                    <a:lstStyle/>
                    <a:p>
                      <a:pPr marL="342900" indent="-342900">
                        <a:buFont typeface="+mj-lt"/>
                        <a:buAutoNum type="arabicPeriod" startAt="2"/>
                      </a:pPr>
                      <a:r>
                        <a:rPr lang="en-US" sz="2200" dirty="0" smtClean="0">
                          <a:solidFill>
                            <a:schemeClr val="tx2">
                              <a:lumMod val="75000"/>
                            </a:schemeClr>
                          </a:solidFill>
                          <a:latin typeface="Avenir Book" charset="0"/>
                          <a:ea typeface="Avenir Book" charset="0"/>
                          <a:cs typeface="Avenir Book" charset="0"/>
                        </a:rPr>
                        <a:t>Select</a:t>
                      </a:r>
                      <a:r>
                        <a:rPr lang="en-US" sz="2200" baseline="0" dirty="0" smtClean="0">
                          <a:solidFill>
                            <a:schemeClr val="tx2">
                              <a:lumMod val="75000"/>
                            </a:schemeClr>
                          </a:solidFill>
                          <a:latin typeface="Avenir Book" charset="0"/>
                          <a:ea typeface="Avenir Book" charset="0"/>
                          <a:cs typeface="Avenir Book" charset="0"/>
                        </a:rPr>
                        <a:t> one of the results icons so that the Chart Design tab pops up, click on it.</a:t>
                      </a:r>
                      <a:endParaRPr lang="en-US" sz="22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794386">
                <a:tc>
                  <a:txBody>
                    <a:bodyPr/>
                    <a:lstStyle/>
                    <a:p>
                      <a:pPr marL="342900" indent="-342900">
                        <a:buFont typeface="+mj-lt"/>
                        <a:buAutoNum type="arabicPeriod" startAt="3"/>
                      </a:pPr>
                      <a:r>
                        <a:rPr lang="en-US" sz="2200" dirty="0" smtClean="0">
                          <a:solidFill>
                            <a:schemeClr val="tx2">
                              <a:lumMod val="75000"/>
                            </a:schemeClr>
                          </a:solidFill>
                          <a:latin typeface="Avenir Book" charset="0"/>
                          <a:ea typeface="Avenir Book" charset="0"/>
                          <a:cs typeface="Avenir Book" charset="0"/>
                        </a:rPr>
                        <a:t>At the</a:t>
                      </a:r>
                      <a:r>
                        <a:rPr lang="en-US" sz="2200" baseline="0" dirty="0" smtClean="0">
                          <a:solidFill>
                            <a:schemeClr val="tx2">
                              <a:lumMod val="75000"/>
                            </a:schemeClr>
                          </a:solidFill>
                          <a:latin typeface="Avenir Book" charset="0"/>
                          <a:ea typeface="Avenir Book" charset="0"/>
                          <a:cs typeface="Avenir Book" charset="0"/>
                        </a:rPr>
                        <a:t> very far left of the tab, click the button that says “Add chart element”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768022">
                <a:tc>
                  <a:txBody>
                    <a:bodyPr/>
                    <a:lstStyle/>
                    <a:p>
                      <a:pPr marL="342900" indent="-342900">
                        <a:buFont typeface="+mj-lt"/>
                        <a:buAutoNum type="arabicPeriod" startAt="4"/>
                      </a:pPr>
                      <a:r>
                        <a:rPr lang="en-US" sz="2200" dirty="0" smtClean="0">
                          <a:solidFill>
                            <a:schemeClr val="tx2">
                              <a:lumMod val="75000"/>
                            </a:schemeClr>
                          </a:solidFill>
                          <a:latin typeface="Avenir Book" charset="0"/>
                          <a:ea typeface="Avenir Book" charset="0"/>
                          <a:cs typeface="Avenir Book" charset="0"/>
                        </a:rPr>
                        <a:t>Toggle down</a:t>
                      </a:r>
                      <a:r>
                        <a:rPr lang="en-US" sz="2200" baseline="0" dirty="0" smtClean="0">
                          <a:solidFill>
                            <a:schemeClr val="tx2">
                              <a:lumMod val="75000"/>
                            </a:schemeClr>
                          </a:solidFill>
                          <a:latin typeface="Avenir Book" charset="0"/>
                          <a:ea typeface="Avenir Book" charset="0"/>
                          <a:cs typeface="Avenir Book" charset="0"/>
                        </a:rPr>
                        <a:t> to error bars, and select “more error bar options” </a:t>
                      </a:r>
                      <a:endParaRPr lang="en-US" sz="2200" b="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778757">
                <a:tc>
                  <a:txBody>
                    <a:bodyPr/>
                    <a:lstStyle/>
                    <a:p>
                      <a:pPr marL="342900" indent="-342900">
                        <a:buFont typeface="+mj-lt"/>
                        <a:buAutoNum type="arabicPeriod" startAt="5"/>
                      </a:pPr>
                      <a:r>
                        <a:rPr lang="en-US" sz="2200" dirty="0" smtClean="0">
                          <a:solidFill>
                            <a:schemeClr val="tx2">
                              <a:lumMod val="75000"/>
                            </a:schemeClr>
                          </a:solidFill>
                          <a:latin typeface="Avenir Book" charset="0"/>
                          <a:ea typeface="Avenir Book" charset="0"/>
                          <a:cs typeface="Avenir Book" charset="0"/>
                        </a:rPr>
                        <a:t>Make sure that you’re</a:t>
                      </a:r>
                      <a:r>
                        <a:rPr lang="en-US" sz="2200" baseline="0" dirty="0" smtClean="0">
                          <a:solidFill>
                            <a:schemeClr val="tx2">
                              <a:lumMod val="75000"/>
                            </a:schemeClr>
                          </a:solidFill>
                          <a:latin typeface="Avenir Book" charset="0"/>
                          <a:ea typeface="Avenir Book" charset="0"/>
                          <a:cs typeface="Avenir Book" charset="0"/>
                        </a:rPr>
                        <a:t> in the tab under format options with the graph icon </a:t>
                      </a:r>
                    </a:p>
                    <a:p>
                      <a:pPr marL="800100" lvl="1" indent="-342900">
                        <a:buFont typeface="Wingdings" charset="2"/>
                        <a:buChar char="Ø"/>
                      </a:pPr>
                      <a:r>
                        <a:rPr lang="en-US" sz="2200" dirty="0" smtClean="0">
                          <a:solidFill>
                            <a:schemeClr val="tx2">
                              <a:lumMod val="75000"/>
                            </a:schemeClr>
                          </a:solidFill>
                          <a:latin typeface="Avenir Book" charset="0"/>
                          <a:ea typeface="Avenir Book" charset="0"/>
                          <a:cs typeface="Avenir Book" charset="0"/>
                        </a:rPr>
                        <a:t>Under Error</a:t>
                      </a:r>
                      <a:r>
                        <a:rPr lang="en-US" sz="2200" baseline="0" dirty="0" smtClean="0">
                          <a:solidFill>
                            <a:schemeClr val="tx2">
                              <a:lumMod val="75000"/>
                            </a:schemeClr>
                          </a:solidFill>
                          <a:latin typeface="Avenir Book" charset="0"/>
                          <a:ea typeface="Avenir Book" charset="0"/>
                          <a:cs typeface="Avenir Book" charset="0"/>
                        </a:rPr>
                        <a:t> Amount, select custom, and click on the button that says specify value</a:t>
                      </a:r>
                      <a:endParaRPr lang="en-US" sz="2200" dirty="0" smtClean="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2200" dirty="0" smtClean="0">
                          <a:solidFill>
                            <a:schemeClr val="tx2">
                              <a:lumMod val="75000"/>
                            </a:schemeClr>
                          </a:solidFill>
                          <a:latin typeface="Avenir Book" charset="0"/>
                          <a:ea typeface="Avenir Book" charset="0"/>
                          <a:cs typeface="Avenir Book" charset="0"/>
                        </a:rPr>
                        <a:t>A dialogue box will pop up</a:t>
                      </a:r>
                      <a:r>
                        <a:rPr lang="en-US" sz="2200" baseline="0" dirty="0" smtClean="0">
                          <a:solidFill>
                            <a:schemeClr val="tx2">
                              <a:lumMod val="75000"/>
                            </a:schemeClr>
                          </a:solidFill>
                          <a:latin typeface="Avenir Book" charset="0"/>
                          <a:ea typeface="Avenir Book" charset="0"/>
                          <a:cs typeface="Avenir Book" charset="0"/>
                        </a:rPr>
                        <a:t> called “Custom Error Bars”</a:t>
                      </a:r>
                      <a:endParaRPr lang="en-US" sz="22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816101">
                <a:tc>
                  <a:txBody>
                    <a:bodyPr/>
                    <a:lstStyle/>
                    <a:p>
                      <a:pPr marL="342900" indent="-342900">
                        <a:buFont typeface="+mj-lt"/>
                        <a:buAutoNum type="arabicPeriod" startAt="6"/>
                      </a:pPr>
                      <a:r>
                        <a:rPr lang="en-US" sz="2200" dirty="0" smtClean="0">
                          <a:solidFill>
                            <a:schemeClr val="tx2">
                              <a:lumMod val="75000"/>
                            </a:schemeClr>
                          </a:solidFill>
                          <a:latin typeface="Avenir Book" charset="0"/>
                          <a:ea typeface="Avenir Book" charset="0"/>
                          <a:cs typeface="Avenir Book" charset="0"/>
                        </a:rPr>
                        <a:t>In the</a:t>
                      </a:r>
                      <a:r>
                        <a:rPr lang="en-US" sz="2200" baseline="0" dirty="0" smtClean="0">
                          <a:solidFill>
                            <a:schemeClr val="tx2">
                              <a:lumMod val="75000"/>
                            </a:schemeClr>
                          </a:solidFill>
                          <a:latin typeface="Avenir Book" charset="0"/>
                          <a:ea typeface="Avenir Book" charset="0"/>
                          <a:cs typeface="Avenir Book" charset="0"/>
                        </a:rPr>
                        <a:t> “Custom Error Bars” box</a:t>
                      </a:r>
                      <a:endParaRPr lang="en-US" sz="2200" dirty="0" smtClean="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2200" dirty="0" smtClean="0">
                          <a:solidFill>
                            <a:schemeClr val="tx2">
                              <a:lumMod val="75000"/>
                            </a:schemeClr>
                          </a:solidFill>
                          <a:latin typeface="Avenir Book" charset="0"/>
                          <a:ea typeface="Avenir Book" charset="0"/>
                          <a:cs typeface="Avenir Book" charset="0"/>
                        </a:rPr>
                        <a:t>Positive Error Value: select D8:D11</a:t>
                      </a:r>
                      <a:endParaRPr lang="en-US" sz="2200" baseline="0" dirty="0" smtClean="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2200" baseline="0" dirty="0" smtClean="0">
                          <a:solidFill>
                            <a:schemeClr val="tx2">
                              <a:lumMod val="75000"/>
                            </a:schemeClr>
                          </a:solidFill>
                          <a:latin typeface="Avenir Book" charset="0"/>
                          <a:ea typeface="Avenir Book" charset="0"/>
                          <a:cs typeface="Avenir Book" charset="0"/>
                        </a:rPr>
                        <a:t>Negative Error Value: select D8:D11</a:t>
                      </a:r>
                    </a:p>
                    <a:p>
                      <a:pPr marL="800100" lvl="1" indent="-342900">
                        <a:buFont typeface="Wingdings" charset="2"/>
                        <a:buChar char="Ø"/>
                      </a:pPr>
                      <a:r>
                        <a:rPr lang="en-US" sz="2200" baseline="0" dirty="0" smtClean="0">
                          <a:solidFill>
                            <a:schemeClr val="tx2">
                              <a:lumMod val="75000"/>
                            </a:schemeClr>
                          </a:solidFill>
                          <a:latin typeface="Avenir Book" charset="0"/>
                          <a:ea typeface="Avenir Book" charset="0"/>
                          <a:cs typeface="Avenir Book" charset="0"/>
                        </a:rPr>
                        <a:t>Click ok</a:t>
                      </a:r>
                    </a:p>
                    <a:p>
                      <a:pPr marL="342900" indent="-342900">
                        <a:buFont typeface="Wingdings" charset="2"/>
                        <a:buChar char="Ø"/>
                      </a:pPr>
                      <a:endParaRPr lang="en-US" sz="22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
        <p:nvSpPr>
          <p:cNvPr id="3" name="Slide Number Placeholder 2">
            <a:extLst>
              <a:ext uri="{FF2B5EF4-FFF2-40B4-BE49-F238E27FC236}">
                <a16:creationId xmlns:a16="http://schemas.microsoft.com/office/drawing/2014/main" xmlns="" id="{24DC7E53-51DA-4DD7-B76E-4B6778B18C8C}"/>
              </a:ext>
            </a:extLst>
          </p:cNvPr>
          <p:cNvSpPr>
            <a:spLocks noGrp="1"/>
          </p:cNvSpPr>
          <p:nvPr>
            <p:ph type="sldNum" sz="quarter" idx="12"/>
          </p:nvPr>
        </p:nvSpPr>
        <p:spPr/>
        <p:txBody>
          <a:bodyPr/>
          <a:lstStyle/>
          <a:p>
            <a:fld id="{1C0CA4DA-9BCF-4F12-AD27-179F4BD24842}" type="slidenum">
              <a:rPr lang="en-US" sz="2000" smtClean="0"/>
              <a:t>47</a:t>
            </a:fld>
            <a:endParaRPr lang="en-US" sz="2000" dirty="0"/>
          </a:p>
        </p:txBody>
      </p:sp>
    </p:spTree>
    <p:extLst>
      <p:ext uri="{BB962C8B-B14F-4D97-AF65-F5344CB8AC3E}">
        <p14:creationId xmlns:p14="http://schemas.microsoft.com/office/powerpoint/2010/main" val="8158791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Time Stamps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325563"/>
            <a:ext cx="8140700" cy="4902200"/>
          </a:xfrm>
          <a:prstGeom prst="rect">
            <a:avLst/>
          </a:prstGeom>
        </p:spPr>
      </p:pic>
    </p:spTree>
    <p:extLst>
      <p:ext uri="{BB962C8B-B14F-4D97-AF65-F5344CB8AC3E}">
        <p14:creationId xmlns:p14="http://schemas.microsoft.com/office/powerpoint/2010/main" val="1364350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75" y="-12527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Time Stamps</a:t>
            </a:r>
            <a:endParaRPr lang="en-US" dirty="0">
              <a:solidFill>
                <a:schemeClr val="bg1">
                  <a:lumMod val="95000"/>
                </a:schemeClr>
              </a:solidFill>
              <a:latin typeface="Avenir Book" charset="0"/>
              <a:ea typeface="Avenir Book" charset="0"/>
              <a:cs typeface="Avenir Book" charset="0"/>
            </a:endParaRPr>
          </a:p>
        </p:txBody>
      </p:sp>
      <p:sp>
        <p:nvSpPr>
          <p:cNvPr id="3" name="Slide Number Placeholder 2">
            <a:extLst>
              <a:ext uri="{FF2B5EF4-FFF2-40B4-BE49-F238E27FC236}">
                <a16:creationId xmlns=""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49</a:t>
            </a:fld>
            <a:endParaRPr lang="en-US"/>
          </a:p>
        </p:txBody>
      </p:sp>
      <p:sp>
        <p:nvSpPr>
          <p:cNvPr id="8" name="TextBox 7"/>
          <p:cNvSpPr txBox="1"/>
          <p:nvPr/>
        </p:nvSpPr>
        <p:spPr>
          <a:xfrm>
            <a:off x="621175" y="1324209"/>
            <a:ext cx="10949650" cy="1200329"/>
          </a:xfrm>
          <a:prstGeom prst="rect">
            <a:avLst/>
          </a:prstGeom>
          <a:noFill/>
        </p:spPr>
        <p:txBody>
          <a:bodyPr wrap="square" rtlCol="0">
            <a:spAutoFit/>
          </a:bodyPr>
          <a:lstStyle/>
          <a:p>
            <a:pPr marL="800100" lvl="1" indent="-342900">
              <a:buFont typeface="Wingdings" charset="2"/>
              <a:buChar char="Ø"/>
            </a:pPr>
            <a:endParaRPr lang="en-US" dirty="0" smtClean="0"/>
          </a:p>
          <a:p>
            <a:pPr marL="342900" indent="-342900">
              <a:buFont typeface="+mj-lt"/>
              <a:buAutoNum type="arabicPeriod"/>
            </a:pPr>
            <a:endParaRPr lang="en-US" dirty="0" smtClean="0"/>
          </a:p>
          <a:p>
            <a:pPr marL="342900" indent="-342900">
              <a:buFont typeface="+mj-lt"/>
              <a:buAutoNum type="arabicPeriod"/>
            </a:pPr>
            <a:endParaRPr lang="en-US" dirty="0" smtClean="0"/>
          </a:p>
          <a:p>
            <a:pPr marL="742950" lvl="1" indent="-285750">
              <a:buFont typeface="Wingdings" charset="2"/>
              <a:buChar char="Ø"/>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937" y="1324209"/>
            <a:ext cx="7096125" cy="5182799"/>
          </a:xfrm>
          <a:prstGeom prst="rect">
            <a:avLst/>
          </a:prstGeom>
        </p:spPr>
      </p:pic>
    </p:spTree>
    <p:extLst>
      <p:ext uri="{BB962C8B-B14F-4D97-AF65-F5344CB8AC3E}">
        <p14:creationId xmlns:p14="http://schemas.microsoft.com/office/powerpoint/2010/main" val="20693571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Excel and PowerPoint are powerful tools</a:t>
            </a:r>
            <a:r>
              <a:rPr lang="mr-IN" sz="4000" dirty="0" smtClean="0">
                <a:solidFill>
                  <a:schemeClr val="bg1">
                    <a:lumMod val="95000"/>
                  </a:schemeClr>
                </a:solidFill>
                <a:latin typeface="Avenir Book" charset="0"/>
                <a:ea typeface="Avenir Book" charset="0"/>
                <a:cs typeface="Avenir Book" charset="0"/>
              </a:rPr>
              <a:t>…</a:t>
            </a:r>
            <a:endParaRPr lang="en-US" sz="4000" dirty="0" smtClean="0">
              <a:solidFill>
                <a:schemeClr val="bg1">
                  <a:lumMod val="95000"/>
                </a:schemeClr>
              </a:solidFill>
              <a:latin typeface="Avenir Book" charset="0"/>
              <a:ea typeface="Avenir Book" charset="0"/>
              <a:cs typeface="Avenir Book"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027" y="1226160"/>
            <a:ext cx="9499600" cy="5343525"/>
          </a:xfrm>
          <a:prstGeom prst="rect">
            <a:avLst/>
          </a:prstGeom>
        </p:spPr>
      </p:pic>
    </p:spTree>
    <p:extLst>
      <p:ext uri="{BB962C8B-B14F-4D97-AF65-F5344CB8AC3E}">
        <p14:creationId xmlns:p14="http://schemas.microsoft.com/office/powerpoint/2010/main" val="17461686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193859"/>
            <a:ext cx="12192001" cy="1325563"/>
          </a:xfrm>
        </p:spPr>
        <p:txBody>
          <a:bodyPr/>
          <a:lstStyle/>
          <a:p>
            <a:r>
              <a:rPr lang="en-US" dirty="0" smtClean="0">
                <a:solidFill>
                  <a:schemeClr val="bg1">
                    <a:lumMod val="95000"/>
                  </a:schemeClr>
                </a:solidFill>
                <a:latin typeface="Avenir Book" charset="0"/>
                <a:ea typeface="Avenir Book" charset="0"/>
                <a:cs typeface="Avenir Book" charset="0"/>
              </a:rPr>
              <a:t>Time Stamp Instructions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900582342"/>
              </p:ext>
            </p:extLst>
          </p:nvPr>
        </p:nvGraphicFramePr>
        <p:xfrm>
          <a:off x="318068" y="1131704"/>
          <a:ext cx="11598161" cy="3787630"/>
        </p:xfrm>
        <a:graphic>
          <a:graphicData uri="http://schemas.openxmlformats.org/drawingml/2006/table">
            <a:tbl>
              <a:tblPr firstRow="1" bandRow="1">
                <a:tableStyleId>{2D5ABB26-0587-4C30-8999-92F81FD0307C}</a:tableStyleId>
              </a:tblPr>
              <a:tblGrid>
                <a:gridCol w="11598161">
                  <a:extLst>
                    <a:ext uri="{9D8B030D-6E8A-4147-A177-3AD203B41FA5}">
                      <a16:colId xmlns:a16="http://schemas.microsoft.com/office/drawing/2014/main" xmlns="" val="20001"/>
                    </a:ext>
                  </a:extLst>
                </a:gridCol>
              </a:tblGrid>
              <a:tr h="861550">
                <a:tc>
                  <a:txBody>
                    <a:bodyPr/>
                    <a:lstStyle/>
                    <a:p>
                      <a:pPr marL="342900" indent="-342900">
                        <a:buFont typeface="+mj-lt"/>
                        <a:buAutoNum type="arabicPeriod"/>
                      </a:pPr>
                      <a:r>
                        <a:rPr lang="en-US" sz="2000" dirty="0" smtClean="0">
                          <a:solidFill>
                            <a:schemeClr val="tx2">
                              <a:lumMod val="75000"/>
                            </a:schemeClr>
                          </a:solidFill>
                        </a:rPr>
                        <a:t>Draw a line under the insert tab</a:t>
                      </a:r>
                    </a:p>
                    <a:p>
                      <a:pPr marL="800100" lvl="1" indent="-342900">
                        <a:buFont typeface="Arial" charset="0"/>
                        <a:buChar char="•"/>
                      </a:pPr>
                      <a:r>
                        <a:rPr lang="en-US" sz="2000" dirty="0" smtClean="0">
                          <a:solidFill>
                            <a:schemeClr val="tx2">
                              <a:lumMod val="75000"/>
                            </a:schemeClr>
                          </a:solidFill>
                        </a:rPr>
                        <a:t>Select the line under the shapes button</a:t>
                      </a:r>
                    </a:p>
                    <a:p>
                      <a:pPr marL="800100" lvl="1" indent="-342900">
                        <a:buFont typeface="Arial" charset="0"/>
                        <a:buChar char="•"/>
                      </a:pPr>
                      <a:r>
                        <a:rPr lang="en-US" sz="2000" dirty="0" smtClean="0">
                          <a:solidFill>
                            <a:schemeClr val="tx2">
                              <a:lumMod val="75000"/>
                            </a:schemeClr>
                          </a:solidFill>
                        </a:rPr>
                        <a:t>Eyeball</a:t>
                      </a:r>
                      <a:r>
                        <a:rPr lang="en-US" sz="2000" baseline="0" dirty="0" smtClean="0">
                          <a:solidFill>
                            <a:schemeClr val="tx2">
                              <a:lumMod val="75000"/>
                            </a:schemeClr>
                          </a:solidFill>
                        </a:rPr>
                        <a:t> where it should go</a:t>
                      </a:r>
                      <a:endParaRPr lang="en-US" sz="2000" dirty="0" smtClean="0">
                        <a:solidFill>
                          <a:schemeClr val="tx2">
                            <a:lumMod val="75000"/>
                          </a:schemeClr>
                        </a:solidFill>
                      </a:endParaRPr>
                    </a:p>
                    <a:p>
                      <a:pPr marL="342900" indent="-342900">
                        <a:buFont typeface="+mj-lt"/>
                        <a:buAutoNum type="arabicPeriod"/>
                      </a:pPr>
                      <a:endParaRPr lang="en-US" sz="2000" baseline="0" dirty="0" smtClean="0">
                        <a:solidFill>
                          <a:schemeClr val="tx2">
                            <a:lumMod val="75000"/>
                          </a:schemeClr>
                        </a:solidFill>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861550">
                <a:tc>
                  <a:txBody>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000" baseline="0" dirty="0" smtClean="0">
                          <a:solidFill>
                            <a:schemeClr val="tx2">
                              <a:lumMod val="75000"/>
                            </a:schemeClr>
                          </a:solidFill>
                        </a:rPr>
                        <a:t>Want to show formatting trick </a:t>
                      </a:r>
                      <a:r>
                        <a:rPr lang="mr-IN" sz="2000" baseline="0" dirty="0" smtClean="0">
                          <a:solidFill>
                            <a:schemeClr val="tx2">
                              <a:lumMod val="75000"/>
                            </a:schemeClr>
                          </a:solidFill>
                        </a:rPr>
                        <a:t>–</a:t>
                      </a:r>
                      <a:r>
                        <a:rPr lang="en-US" sz="2000" baseline="0" dirty="0" smtClean="0">
                          <a:solidFill>
                            <a:schemeClr val="tx2">
                              <a:lumMod val="75000"/>
                            </a:schemeClr>
                          </a:solidFill>
                        </a:rPr>
                        <a:t> let’s change x-axis labels to year</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smtClean="0">
                          <a:solidFill>
                            <a:schemeClr val="tx2">
                              <a:lumMod val="75000"/>
                            </a:schemeClr>
                          </a:solidFill>
                        </a:rPr>
                        <a:t>Right click on x-axis labels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smtClean="0">
                          <a:solidFill>
                            <a:schemeClr val="tx2">
                              <a:lumMod val="75000"/>
                            </a:schemeClr>
                          </a:solidFill>
                        </a:rPr>
                        <a:t>Click select data</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smtClean="0">
                          <a:solidFill>
                            <a:schemeClr val="tx2">
                              <a:lumMod val="75000"/>
                            </a:schemeClr>
                          </a:solidFill>
                        </a:rPr>
                        <a:t>Where it says Horizontal (Category) axis labels, select cells A2:A7</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smtClean="0">
                          <a:solidFill>
                            <a:schemeClr val="tx2">
                              <a:lumMod val="75000"/>
                            </a:schemeClr>
                          </a:solidFill>
                        </a:rPr>
                        <a:t>Press ok</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861550">
                <a:tc>
                  <a:txBody>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US" sz="2000" baseline="0" dirty="0" smtClean="0">
                        <a:solidFill>
                          <a:schemeClr val="tx2">
                            <a:lumMod val="75000"/>
                          </a:schemeClr>
                        </a:solidFill>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Slide Number Placeholder 2">
            <a:extLst>
              <a:ext uri="{FF2B5EF4-FFF2-40B4-BE49-F238E27FC236}">
                <a16:creationId xmlns:a16="http://schemas.microsoft.com/office/drawing/2014/main" xmlns="" id="{24DC7E53-51DA-4DD7-B76E-4B6778B18C8C}"/>
              </a:ext>
            </a:extLst>
          </p:cNvPr>
          <p:cNvSpPr>
            <a:spLocks noGrp="1"/>
          </p:cNvSpPr>
          <p:nvPr>
            <p:ph type="sldNum" sz="quarter" idx="12"/>
          </p:nvPr>
        </p:nvSpPr>
        <p:spPr/>
        <p:txBody>
          <a:bodyPr/>
          <a:lstStyle/>
          <a:p>
            <a:fld id="{1C0CA4DA-9BCF-4F12-AD27-179F4BD24842}" type="slidenum">
              <a:rPr lang="en-US" sz="2000" smtClean="0"/>
              <a:t>50</a:t>
            </a:fld>
            <a:endParaRPr lang="en-US" sz="2000" dirty="0"/>
          </a:p>
        </p:txBody>
      </p:sp>
    </p:spTree>
    <p:extLst>
      <p:ext uri="{BB962C8B-B14F-4D97-AF65-F5344CB8AC3E}">
        <p14:creationId xmlns:p14="http://schemas.microsoft.com/office/powerpoint/2010/main" val="12869578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Icon Arrays</a:t>
            </a:r>
            <a:endParaRPr lang="en-US" dirty="0">
              <a:solidFill>
                <a:schemeClr val="bg1">
                  <a:lumMod val="95000"/>
                </a:schemeClr>
              </a:solidFill>
              <a:latin typeface="Avenir Book" charset="0"/>
              <a:ea typeface="Avenir Book" charset="0"/>
              <a:cs typeface="Avenir Book" charset="0"/>
            </a:endParaRPr>
          </a:p>
        </p:txBody>
      </p:sp>
      <p:sp>
        <p:nvSpPr>
          <p:cNvPr id="12" name="Freeform 47">
            <a:extLst>
              <a:ext uri="{FF2B5EF4-FFF2-40B4-BE49-F238E27FC236}">
                <a16:creationId xmlns:a16="http://schemas.microsoft.com/office/drawing/2014/main" xmlns="" id="{6B322BE4-1F39-4E75-9A8D-0D8916EB9B9A}"/>
              </a:ext>
            </a:extLst>
          </p:cNvPr>
          <p:cNvSpPr>
            <a:spLocks noChangeAspect="1" noEditPoints="1"/>
          </p:cNvSpPr>
          <p:nvPr/>
        </p:nvSpPr>
        <p:spPr bwMode="auto">
          <a:xfrm>
            <a:off x="2355612" y="1324209"/>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xmlns="" id="{AEAA8565-1155-4E1A-8F1B-33B92365EFC4}"/>
              </a:ext>
            </a:extLst>
          </p:cNvPr>
          <p:cNvSpPr>
            <a:spLocks noChangeAspect="1" noEditPoints="1"/>
          </p:cNvSpPr>
          <p:nvPr/>
        </p:nvSpPr>
        <p:spPr bwMode="auto">
          <a:xfrm>
            <a:off x="8743142" y="1243635"/>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9">
            <a:extLst>
              <a:ext uri="{FF2B5EF4-FFF2-40B4-BE49-F238E27FC236}">
                <a16:creationId xmlns:a16="http://schemas.microsoft.com/office/drawing/2014/main" xmlns="" id="{2DA71577-C239-4409-B982-CD30B1DEEA39}"/>
              </a:ext>
            </a:extLst>
          </p:cNvPr>
          <p:cNvSpPr>
            <a:spLocks noGrp="1"/>
          </p:cNvSpPr>
          <p:nvPr>
            <p:ph type="sldNum" sz="quarter" idx="12"/>
          </p:nvPr>
        </p:nvSpPr>
        <p:spPr/>
        <p:txBody>
          <a:bodyPr/>
          <a:lstStyle/>
          <a:p>
            <a:fld id="{1C0CA4DA-9BCF-4F12-AD27-179F4BD24842}" type="slidenum">
              <a:rPr lang="en-US" smtClean="0"/>
              <a:t>51</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79" t="15499" r="50921" b="6096"/>
          <a:stretch/>
        </p:blipFill>
        <p:spPr>
          <a:xfrm>
            <a:off x="651075" y="2766349"/>
            <a:ext cx="4606725" cy="3379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274" t="14989" r="2531" b="3607"/>
          <a:stretch/>
        </p:blipFill>
        <p:spPr>
          <a:xfrm>
            <a:off x="6934908" y="2766349"/>
            <a:ext cx="4545957" cy="3509052"/>
          </a:xfrm>
          <a:prstGeom prst="rect">
            <a:avLst/>
          </a:prstGeom>
        </p:spPr>
      </p:pic>
      <p:sp>
        <p:nvSpPr>
          <p:cNvPr id="11" name="TextBox 10"/>
          <p:cNvSpPr txBox="1"/>
          <p:nvPr/>
        </p:nvSpPr>
        <p:spPr>
          <a:xfrm>
            <a:off x="322385" y="6581001"/>
            <a:ext cx="3711914" cy="276999"/>
          </a:xfrm>
          <a:prstGeom prst="rect">
            <a:avLst/>
          </a:prstGeom>
          <a:noFill/>
        </p:spPr>
        <p:txBody>
          <a:bodyPr wrap="none" rtlCol="0">
            <a:spAutoFit/>
          </a:bodyPr>
          <a:lstStyle/>
          <a:p>
            <a:r>
              <a:rPr lang="en-US" sz="1200" i="1" dirty="0">
                <a:latin typeface="Helvetica Neue Light"/>
                <a:cs typeface="Helvetica Neue Light"/>
              </a:rPr>
              <a:t>Source</a:t>
            </a:r>
            <a:r>
              <a:rPr lang="en-US" sz="1200" i="1">
                <a:latin typeface="Helvetica Neue Light"/>
                <a:cs typeface="Helvetica Neue Light"/>
              </a:rPr>
              <a:t>: </a:t>
            </a:r>
            <a:r>
              <a:rPr lang="en-US" sz="1200" smtClean="0">
                <a:latin typeface="Helvetica Neue Light"/>
                <a:cs typeface="Helvetica Neue Light"/>
              </a:rPr>
              <a:t>Evergreen, “Effective Data Visualization” p.14</a:t>
            </a:r>
            <a:endParaRPr lang="en-US" sz="1200" i="1" dirty="0">
              <a:latin typeface="Helvetica Neue Light"/>
              <a:cs typeface="Helvetica Neue Light"/>
            </a:endParaRPr>
          </a:p>
        </p:txBody>
      </p:sp>
    </p:spTree>
    <p:extLst>
      <p:ext uri="{BB962C8B-B14F-4D97-AF65-F5344CB8AC3E}">
        <p14:creationId xmlns:p14="http://schemas.microsoft.com/office/powerpoint/2010/main" val="1346097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Icon Arrays - Examples</a:t>
            </a:r>
            <a:endParaRPr lang="en-US" dirty="0">
              <a:solidFill>
                <a:schemeClr val="bg1">
                  <a:lumMod val="95000"/>
                </a:schemeClr>
              </a:solidFill>
              <a:latin typeface="Avenir Book" charset="0"/>
              <a:ea typeface="Avenir Book" charset="0"/>
              <a:cs typeface="Avenir Book" charset="0"/>
            </a:endParaRPr>
          </a:p>
        </p:txBody>
      </p:sp>
      <p:sp>
        <p:nvSpPr>
          <p:cNvPr id="10" name="Slide Number Placeholder 9">
            <a:extLst>
              <a:ext uri="{FF2B5EF4-FFF2-40B4-BE49-F238E27FC236}">
                <a16:creationId xmlns:a16="http://schemas.microsoft.com/office/drawing/2014/main" xmlns="" id="{2DA71577-C239-4409-B982-CD30B1DEEA39}"/>
              </a:ext>
            </a:extLst>
          </p:cNvPr>
          <p:cNvSpPr>
            <a:spLocks noGrp="1"/>
          </p:cNvSpPr>
          <p:nvPr>
            <p:ph type="sldNum" sz="quarter" idx="12"/>
          </p:nvPr>
        </p:nvSpPr>
        <p:spPr/>
        <p:txBody>
          <a:bodyPr/>
          <a:lstStyle/>
          <a:p>
            <a:fld id="{1C0CA4DA-9BCF-4F12-AD27-179F4BD24842}" type="slidenum">
              <a:rPr lang="en-US" smtClean="0"/>
              <a:t>52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895" y="1456187"/>
            <a:ext cx="8240210" cy="4635118"/>
          </a:xfrm>
          <a:prstGeom prst="rect">
            <a:avLst/>
          </a:prstGeom>
        </p:spPr>
      </p:pic>
      <p:sp>
        <p:nvSpPr>
          <p:cNvPr id="5" name="Rectangle 4"/>
          <p:cNvSpPr/>
          <p:nvPr/>
        </p:nvSpPr>
        <p:spPr>
          <a:xfrm>
            <a:off x="213121" y="6538912"/>
            <a:ext cx="2900153" cy="276999"/>
          </a:xfrm>
          <a:prstGeom prst="rect">
            <a:avLst/>
          </a:prstGeom>
        </p:spPr>
        <p:txBody>
          <a:bodyPr wrap="none">
            <a:spAutoFit/>
          </a:bodyPr>
          <a:lstStyle/>
          <a:p>
            <a:r>
              <a:rPr lang="en-US" sz="1200" dirty="0">
                <a:latin typeface="Helvetica Neue Light" charset="0"/>
                <a:ea typeface="Helvetica Neue Light" charset="0"/>
                <a:cs typeface="Helvetica Neue Light" charset="0"/>
              </a:rPr>
              <a:t>http://</a:t>
            </a:r>
            <a:r>
              <a:rPr lang="en-US" sz="1200" dirty="0" err="1">
                <a:latin typeface="Helvetica Neue Light" charset="0"/>
                <a:ea typeface="Helvetica Neue Light" charset="0"/>
                <a:cs typeface="Helvetica Neue Light" charset="0"/>
              </a:rPr>
              <a:t>blog.visme.co</a:t>
            </a:r>
            <a:r>
              <a:rPr lang="en-US" sz="1200" dirty="0">
                <a:latin typeface="Helvetica Neue Light" charset="0"/>
                <a:ea typeface="Helvetica Neue Light" charset="0"/>
                <a:cs typeface="Helvetica Neue Light" charset="0"/>
              </a:rPr>
              <a:t>/pictograph-maker/</a:t>
            </a:r>
          </a:p>
        </p:txBody>
      </p:sp>
    </p:spTree>
    <p:extLst>
      <p:ext uri="{BB962C8B-B14F-4D97-AF65-F5344CB8AC3E}">
        <p14:creationId xmlns:p14="http://schemas.microsoft.com/office/powerpoint/2010/main" val="908341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Icon Arrays - Examples</a:t>
            </a:r>
            <a:endParaRPr lang="en-US" dirty="0">
              <a:solidFill>
                <a:schemeClr val="bg1">
                  <a:lumMod val="95000"/>
                </a:schemeClr>
              </a:solidFill>
              <a:latin typeface="Avenir Book" charset="0"/>
              <a:ea typeface="Avenir Book" charset="0"/>
              <a:cs typeface="Avenir Book" charset="0"/>
            </a:endParaRPr>
          </a:p>
        </p:txBody>
      </p:sp>
      <p:sp>
        <p:nvSpPr>
          <p:cNvPr id="10" name="Slide Number Placeholder 9">
            <a:extLst>
              <a:ext uri="{FF2B5EF4-FFF2-40B4-BE49-F238E27FC236}">
                <a16:creationId xmlns:a16="http://schemas.microsoft.com/office/drawing/2014/main" xmlns="" id="{2DA71577-C239-4409-B982-CD30B1DEEA39}"/>
              </a:ext>
            </a:extLst>
          </p:cNvPr>
          <p:cNvSpPr>
            <a:spLocks noGrp="1"/>
          </p:cNvSpPr>
          <p:nvPr>
            <p:ph type="sldNum" sz="quarter" idx="12"/>
          </p:nvPr>
        </p:nvSpPr>
        <p:spPr/>
        <p:txBody>
          <a:bodyPr/>
          <a:lstStyle/>
          <a:p>
            <a:fld id="{1C0CA4DA-9BCF-4F12-AD27-179F4BD24842}" type="slidenum">
              <a:rPr lang="en-US" smtClean="0"/>
              <a:t>53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817" y="1218135"/>
            <a:ext cx="9783716" cy="5503340"/>
          </a:xfrm>
          <a:prstGeom prst="rect">
            <a:avLst/>
          </a:prstGeom>
        </p:spPr>
      </p:pic>
    </p:spTree>
    <p:extLst>
      <p:ext uri="{BB962C8B-B14F-4D97-AF65-F5344CB8AC3E}">
        <p14:creationId xmlns:p14="http://schemas.microsoft.com/office/powerpoint/2010/main" val="2067505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Icon Arrays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27" y="1068998"/>
            <a:ext cx="10058400" cy="5657850"/>
          </a:xfrm>
          <a:prstGeom prst="rect">
            <a:avLst/>
          </a:prstGeom>
        </p:spPr>
      </p:pic>
    </p:spTree>
    <p:extLst>
      <p:ext uri="{BB962C8B-B14F-4D97-AF65-F5344CB8AC3E}">
        <p14:creationId xmlns:p14="http://schemas.microsoft.com/office/powerpoint/2010/main" val="389318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Icon Arrays</a:t>
            </a:r>
            <a:endParaRPr lang="en-US" dirty="0">
              <a:solidFill>
                <a:schemeClr val="bg1">
                  <a:lumMod val="95000"/>
                </a:schemeClr>
              </a:solidFill>
              <a:latin typeface="Avenir Book" charset="0"/>
              <a:ea typeface="Avenir Book" charset="0"/>
              <a:cs typeface="Avenir Book" charset="0"/>
            </a:endParaRPr>
          </a:p>
        </p:txBody>
      </p:sp>
      <p:sp>
        <p:nvSpPr>
          <p:cNvPr id="10" name="Slide Number Placeholder 9">
            <a:extLst>
              <a:ext uri="{FF2B5EF4-FFF2-40B4-BE49-F238E27FC236}">
                <a16:creationId xmlns:a16="http://schemas.microsoft.com/office/drawing/2014/main" xmlns="" id="{2DA71577-C239-4409-B982-CD30B1DEEA39}"/>
              </a:ext>
            </a:extLst>
          </p:cNvPr>
          <p:cNvSpPr>
            <a:spLocks noGrp="1"/>
          </p:cNvSpPr>
          <p:nvPr>
            <p:ph type="sldNum" sz="quarter" idx="12"/>
          </p:nvPr>
        </p:nvSpPr>
        <p:spPr/>
        <p:txBody>
          <a:bodyPr/>
          <a:lstStyle/>
          <a:p>
            <a:fld id="{1C0CA4DA-9BCF-4F12-AD27-179F4BD24842}" type="slidenum">
              <a:rPr lang="en-US" smtClean="0"/>
              <a:t>55</a:t>
            </a:fld>
            <a:endParaRPr lang="en-US"/>
          </a:p>
        </p:txBody>
      </p:sp>
      <p:sp>
        <p:nvSpPr>
          <p:cNvPr id="14" name="TextBox 13">
            <a:hlinkClick r:id="rId3"/>
          </p:cNvPr>
          <p:cNvSpPr txBox="1"/>
          <p:nvPr/>
        </p:nvSpPr>
        <p:spPr>
          <a:xfrm>
            <a:off x="291930" y="4556548"/>
            <a:ext cx="4951402" cy="707886"/>
          </a:xfrm>
          <a:prstGeom prst="rect">
            <a:avLst/>
          </a:prstGeom>
          <a:noFill/>
        </p:spPr>
        <p:txBody>
          <a:bodyPr wrap="square" rtlCol="0">
            <a:spAutoFit/>
          </a:bodyPr>
          <a:lstStyle/>
          <a:p>
            <a:r>
              <a:rPr lang="en-US" sz="4000" dirty="0" smtClean="0">
                <a:hlinkClick r:id="rId3"/>
              </a:rPr>
              <a:t>Data Source</a:t>
            </a:r>
            <a:endParaRPr lang="en-US" sz="4000" dirty="0"/>
          </a:p>
        </p:txBody>
      </p:sp>
      <p:sp>
        <p:nvSpPr>
          <p:cNvPr id="6" name="TextBox 5"/>
          <p:cNvSpPr txBox="1"/>
          <p:nvPr/>
        </p:nvSpPr>
        <p:spPr>
          <a:xfrm>
            <a:off x="291930" y="2167338"/>
            <a:ext cx="10891777" cy="1938992"/>
          </a:xfrm>
          <a:prstGeom prst="rect">
            <a:avLst/>
          </a:prstGeom>
          <a:noFill/>
        </p:spPr>
        <p:txBody>
          <a:bodyPr wrap="square" rtlCol="0">
            <a:spAutoFit/>
          </a:bodyPr>
          <a:lstStyle/>
          <a:p>
            <a:r>
              <a:rPr lang="en-US" sz="3000" dirty="0" smtClean="0"/>
              <a:t>Statistic we want to turn into an icon array:</a:t>
            </a:r>
          </a:p>
          <a:p>
            <a:endParaRPr lang="en-US" sz="3000" dirty="0"/>
          </a:p>
          <a:p>
            <a:r>
              <a:rPr lang="en-US" sz="3000" dirty="0"/>
              <a:t>I</a:t>
            </a:r>
            <a:r>
              <a:rPr lang="en-US" sz="3000" dirty="0" smtClean="0"/>
              <a:t>n 2015, 60% of Georgian’s polled answered ’yes’ to the following question: Do the media in this country have a lot of freedom, or not?</a:t>
            </a:r>
            <a:endParaRPr lang="en-US" sz="3000" dirty="0"/>
          </a:p>
        </p:txBody>
      </p:sp>
    </p:spTree>
    <p:extLst>
      <p:ext uri="{BB962C8B-B14F-4D97-AF65-F5344CB8AC3E}">
        <p14:creationId xmlns:p14="http://schemas.microsoft.com/office/powerpoint/2010/main" val="334111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2"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Icon Arrays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2215954"/>
              </p:ext>
            </p:extLst>
          </p:nvPr>
        </p:nvGraphicFramePr>
        <p:xfrm>
          <a:off x="386970" y="1046742"/>
          <a:ext cx="11418060" cy="5349240"/>
        </p:xfrm>
        <a:graphic>
          <a:graphicData uri="http://schemas.openxmlformats.org/drawingml/2006/table">
            <a:tbl>
              <a:tblPr firstRow="1" bandRow="1">
                <a:tableStyleId>{2D5ABB26-0587-4C30-8999-92F81FD0307C}</a:tableStyleId>
              </a:tblPr>
              <a:tblGrid>
                <a:gridCol w="11418060">
                  <a:extLst>
                    <a:ext uri="{9D8B030D-6E8A-4147-A177-3AD203B41FA5}">
                      <a16:colId xmlns:a16="http://schemas.microsoft.com/office/drawing/2014/main" xmlns="" val="20001"/>
                    </a:ext>
                  </a:extLst>
                </a:gridCol>
              </a:tblGrid>
              <a:tr h="379740">
                <a:tc>
                  <a:txBody>
                    <a:bodyPr/>
                    <a:lstStyle/>
                    <a:p>
                      <a:pPr marL="342900" indent="-342900">
                        <a:buFont typeface="+mj-lt"/>
                        <a:buAutoNum type="arabicPeriod"/>
                      </a:pPr>
                      <a:r>
                        <a:rPr lang="en-US" sz="2100" dirty="0" smtClean="0">
                          <a:solidFill>
                            <a:schemeClr val="tx2">
                              <a:lumMod val="75000"/>
                            </a:schemeClr>
                          </a:solidFill>
                        </a:rPr>
                        <a:t>Select the</a:t>
                      </a:r>
                      <a:r>
                        <a:rPr lang="en-US" sz="2100" baseline="0" dirty="0" smtClean="0">
                          <a:solidFill>
                            <a:schemeClr val="tx2">
                              <a:lumMod val="75000"/>
                            </a:schemeClr>
                          </a:solidFill>
                        </a:rPr>
                        <a:t> icon you want to use</a:t>
                      </a:r>
                      <a:r>
                        <a:rPr lang="en-US" sz="2100" dirty="0" smtClean="0">
                          <a:solidFill>
                            <a:schemeClr val="tx2">
                              <a:lumMod val="75000"/>
                            </a:schemeClr>
                          </a:solidFill>
                        </a:rPr>
                        <a:t> ** we’re working in the Visualization Practice PowerPoint</a:t>
                      </a:r>
                      <a:endParaRPr lang="en-US" sz="21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03006">
                <a:tc>
                  <a:txBody>
                    <a:bodyPr/>
                    <a:lstStyle/>
                    <a:p>
                      <a:pPr marL="342900" indent="-342900">
                        <a:buFont typeface="+mj-lt"/>
                        <a:buAutoNum type="arabicPeriod" startAt="2"/>
                      </a:pPr>
                      <a:r>
                        <a:rPr lang="en-US" sz="2100" dirty="0" smtClean="0">
                          <a:solidFill>
                            <a:schemeClr val="tx2">
                              <a:lumMod val="75000"/>
                            </a:schemeClr>
                          </a:solidFill>
                        </a:rPr>
                        <a:t>Duplicate</a:t>
                      </a:r>
                      <a:r>
                        <a:rPr lang="en-US" sz="2100" baseline="0" dirty="0" smtClean="0">
                          <a:solidFill>
                            <a:schemeClr val="tx2">
                              <a:lumMod val="75000"/>
                            </a:schemeClr>
                          </a:solidFill>
                        </a:rPr>
                        <a:t> it 9 times </a:t>
                      </a:r>
                    </a:p>
                    <a:p>
                      <a:pPr marL="800100" lvl="1" indent="-342900">
                        <a:buFont typeface="Wingdings" charset="2"/>
                        <a:buChar char="Ø"/>
                      </a:pPr>
                      <a:r>
                        <a:rPr lang="en-US" sz="2100" baseline="0" dirty="0" smtClean="0">
                          <a:solidFill>
                            <a:schemeClr val="tx2">
                              <a:lumMod val="75000"/>
                            </a:schemeClr>
                          </a:solidFill>
                        </a:rPr>
                        <a:t>Click on the shape</a:t>
                      </a:r>
                    </a:p>
                    <a:p>
                      <a:pPr marL="800100" lvl="1" indent="-342900">
                        <a:buFont typeface="Wingdings" charset="2"/>
                        <a:buChar char="Ø"/>
                      </a:pPr>
                      <a:r>
                        <a:rPr lang="en-US" sz="2100" baseline="0" dirty="0" smtClean="0">
                          <a:solidFill>
                            <a:schemeClr val="tx2">
                              <a:lumMod val="75000"/>
                            </a:schemeClr>
                          </a:solidFill>
                        </a:rPr>
                        <a:t>Hold down on the ctrl button, while using your mouse to drag the shape</a:t>
                      </a:r>
                      <a:endParaRPr lang="en-US" sz="21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6512">
                <a:tc>
                  <a:txBody>
                    <a:bodyPr/>
                    <a:lstStyle/>
                    <a:p>
                      <a:pPr marL="342900" indent="-342900">
                        <a:buFont typeface="+mj-lt"/>
                        <a:buAutoNum type="arabicPeriod" startAt="3"/>
                      </a:pPr>
                      <a:r>
                        <a:rPr lang="en-US" sz="2100" dirty="0" smtClean="0">
                          <a:solidFill>
                            <a:schemeClr val="tx2">
                              <a:lumMod val="75000"/>
                            </a:schemeClr>
                          </a:solidFill>
                        </a:rPr>
                        <a:t>Align all shapes</a:t>
                      </a:r>
                    </a:p>
                    <a:p>
                      <a:pPr marL="800100" lvl="1" indent="-342900">
                        <a:buFont typeface="Wingdings" charset="2"/>
                        <a:buChar char="Ø"/>
                      </a:pPr>
                      <a:r>
                        <a:rPr lang="en-US" sz="2100" dirty="0" smtClean="0">
                          <a:solidFill>
                            <a:schemeClr val="tx2">
                              <a:lumMod val="75000"/>
                            </a:schemeClr>
                          </a:solidFill>
                        </a:rPr>
                        <a:t>Find</a:t>
                      </a:r>
                      <a:r>
                        <a:rPr lang="en-US" sz="2100" baseline="0" dirty="0" smtClean="0">
                          <a:solidFill>
                            <a:schemeClr val="tx2">
                              <a:lumMod val="75000"/>
                            </a:schemeClr>
                          </a:solidFill>
                        </a:rPr>
                        <a:t> the align icon on under the Shape tab (you must be clicked into the shape for this tab to appear)</a:t>
                      </a:r>
                    </a:p>
                    <a:p>
                      <a:pPr marL="800100" lvl="1" indent="-342900">
                        <a:buFont typeface="Wingdings" charset="2"/>
                        <a:buChar char="Ø"/>
                      </a:pPr>
                      <a:r>
                        <a:rPr lang="en-US" sz="2100" baseline="0" dirty="0" smtClean="0">
                          <a:solidFill>
                            <a:schemeClr val="tx2">
                              <a:lumMod val="75000"/>
                            </a:schemeClr>
                          </a:solidFill>
                        </a:rPr>
                        <a:t>Select “Align Horizontally” (Come back and play around with this button later, it’s v cool.)</a:t>
                      </a:r>
                      <a:endParaRPr lang="en-US" sz="21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81849">
                <a:tc>
                  <a:txBody>
                    <a:bodyPr/>
                    <a:lstStyle/>
                    <a:p>
                      <a:pPr marL="457200" lvl="0" indent="-457200">
                        <a:buSzPct val="100000"/>
                        <a:buFont typeface="+mj-lt"/>
                        <a:buAutoNum type="arabicPeriod" startAt="4"/>
                      </a:pPr>
                      <a:r>
                        <a:rPr lang="en-US" sz="2100" b="0" dirty="0" smtClean="0">
                          <a:solidFill>
                            <a:schemeClr val="tx2">
                              <a:lumMod val="75000"/>
                            </a:schemeClr>
                          </a:solidFill>
                        </a:rPr>
                        <a:t>Change the color of </a:t>
                      </a:r>
                      <a:r>
                        <a:rPr lang="en-US" sz="2100" b="0" baseline="0" dirty="0" smtClean="0">
                          <a:solidFill>
                            <a:schemeClr val="tx2">
                              <a:lumMod val="75000"/>
                            </a:schemeClr>
                          </a:solidFill>
                        </a:rPr>
                        <a:t>6 of the shapes to underscore the fact you’re trying to convey</a:t>
                      </a:r>
                      <a:endParaRPr lang="en-US" sz="2100" b="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849">
                <a:tc>
                  <a:txBody>
                    <a:bodyPr/>
                    <a:lstStyle/>
                    <a:p>
                      <a:pPr marL="342900" indent="-342900">
                        <a:buFont typeface="+mj-lt"/>
                        <a:buAutoNum type="arabicPeriod" startAt="4"/>
                      </a:pPr>
                      <a:r>
                        <a:rPr lang="en-US" sz="2100" dirty="0" smtClean="0">
                          <a:solidFill>
                            <a:schemeClr val="tx2">
                              <a:lumMod val="75000"/>
                            </a:schemeClr>
                          </a:solidFill>
                        </a:rPr>
                        <a:t>Add text box: “In Georgia, 6 out of</a:t>
                      </a:r>
                      <a:r>
                        <a:rPr lang="en-US" sz="2100" baseline="0" dirty="0" smtClean="0">
                          <a:solidFill>
                            <a:schemeClr val="tx2">
                              <a:lumMod val="75000"/>
                            </a:schemeClr>
                          </a:solidFill>
                        </a:rPr>
                        <a:t> 10 people believe their country has a lot of freedom.”</a:t>
                      </a:r>
                    </a:p>
                    <a:p>
                      <a:pPr marL="800100" lvl="1" indent="-342900">
                        <a:buFont typeface="Wingdings" charset="2"/>
                        <a:buChar char="Ø"/>
                      </a:pPr>
                      <a:r>
                        <a:rPr lang="en-US" sz="2100" b="0" baseline="0" dirty="0" smtClean="0">
                          <a:solidFill>
                            <a:schemeClr val="tx2">
                              <a:lumMod val="75000"/>
                            </a:schemeClr>
                          </a:solidFill>
                        </a:rPr>
                        <a:t>Or a text box better than mine, I won’t be offended.</a:t>
                      </a:r>
                      <a:endParaRPr lang="en-US" sz="2100" b="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81849">
                <a:tc>
                  <a:txBody>
                    <a:bodyPr/>
                    <a:lstStyle/>
                    <a:p>
                      <a:pPr marL="457200" indent="-457200">
                        <a:buFont typeface="+mj-lt"/>
                        <a:buAutoNum type="arabicPeriod" startAt="5"/>
                      </a:pPr>
                      <a:r>
                        <a:rPr lang="en-US" sz="2100" b="0" dirty="0" smtClean="0">
                          <a:solidFill>
                            <a:schemeClr val="tx2">
                              <a:lumMod val="75000"/>
                            </a:schemeClr>
                          </a:solidFill>
                        </a:rPr>
                        <a:t>Try</a:t>
                      </a:r>
                      <a:r>
                        <a:rPr lang="en-US" sz="2100" b="0" baseline="0" dirty="0" smtClean="0">
                          <a:solidFill>
                            <a:schemeClr val="tx2">
                              <a:lumMod val="75000"/>
                            </a:schemeClr>
                          </a:solidFill>
                        </a:rPr>
                        <a:t> different formatting techniques</a:t>
                      </a:r>
                    </a:p>
                    <a:p>
                      <a:pPr marL="914400" lvl="1" indent="-457200">
                        <a:buFont typeface="Wingdings" charset="2"/>
                        <a:buChar char="Ø"/>
                      </a:pPr>
                      <a:r>
                        <a:rPr lang="en-US" sz="2100" b="0" baseline="0" dirty="0" smtClean="0">
                          <a:solidFill>
                            <a:schemeClr val="tx2">
                              <a:lumMod val="75000"/>
                            </a:schemeClr>
                          </a:solidFill>
                        </a:rPr>
                        <a:t>Make the number match the color of the shapes representing the statistic</a:t>
                      </a:r>
                    </a:p>
                    <a:p>
                      <a:pPr marL="914400" lvl="1" indent="-457200">
                        <a:buFont typeface="Wingdings" charset="2"/>
                        <a:buChar char="Ø"/>
                      </a:pPr>
                      <a:r>
                        <a:rPr lang="en-US" sz="2100" b="0" baseline="0" dirty="0" smtClean="0">
                          <a:solidFill>
                            <a:schemeClr val="tx2">
                              <a:lumMod val="75000"/>
                            </a:schemeClr>
                          </a:solidFill>
                        </a:rPr>
                        <a:t>Make words stand out using bold, italic, a different font, etc.</a:t>
                      </a:r>
                    </a:p>
                    <a:p>
                      <a:pPr marL="457200" indent="-457200">
                        <a:buFont typeface="+mj-lt"/>
                        <a:buAutoNum type="arabicPeriod" startAt="5"/>
                      </a:pPr>
                      <a:endParaRPr lang="en-US" sz="2100" b="0" dirty="0">
                        <a:solidFill>
                          <a:schemeClr val="tx2">
                            <a:lumMod val="75000"/>
                          </a:schemeClr>
                        </a:solidFill>
                      </a:endParaRPr>
                    </a:p>
                  </a:txBody>
                  <a:tcPr>
                    <a:lnT w="12700" cap="flat" cmpd="sng" algn="ctr">
                      <a:solidFill>
                        <a:schemeClr val="tx1"/>
                      </a:solidFill>
                      <a:prstDash val="solid"/>
                      <a:round/>
                      <a:headEnd type="none" w="med" len="med"/>
                      <a:tailEnd type="none" w="med" len="med"/>
                    </a:lnT>
                  </a:tcPr>
                </a:tc>
              </a:tr>
            </a:tbl>
          </a:graphicData>
        </a:graphic>
      </p:graphicFrame>
      <p:sp>
        <p:nvSpPr>
          <p:cNvPr id="3" name="Slide Number Placeholder 2">
            <a:extLst>
              <a:ext uri="{FF2B5EF4-FFF2-40B4-BE49-F238E27FC236}">
                <a16:creationId xmlns:a16="http://schemas.microsoft.com/office/drawing/2014/main" xmlns="" id="{24DC7E53-51DA-4DD7-B76E-4B6778B18C8C}"/>
              </a:ext>
            </a:extLst>
          </p:cNvPr>
          <p:cNvSpPr>
            <a:spLocks noGrp="1"/>
          </p:cNvSpPr>
          <p:nvPr>
            <p:ph type="sldNum" sz="quarter" idx="12"/>
          </p:nvPr>
        </p:nvSpPr>
        <p:spPr/>
        <p:txBody>
          <a:bodyPr/>
          <a:lstStyle/>
          <a:p>
            <a:fld id="{1C0CA4DA-9BCF-4F12-AD27-179F4BD24842}" type="slidenum">
              <a:rPr lang="en-US" sz="2000" smtClean="0"/>
              <a:t>56</a:t>
            </a:fld>
            <a:endParaRPr lang="en-US" sz="2000" dirty="0"/>
          </a:p>
        </p:txBody>
      </p:sp>
    </p:spTree>
    <p:extLst>
      <p:ext uri="{BB962C8B-B14F-4D97-AF65-F5344CB8AC3E}">
        <p14:creationId xmlns:p14="http://schemas.microsoft.com/office/powerpoint/2010/main" val="410428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fontAlgn="ctr"/>
            <a:endParaRPr lang="en-US" dirty="0"/>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586"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Icon Array Resources</a:t>
            </a:r>
            <a:endParaRPr lang="en-US" dirty="0">
              <a:solidFill>
                <a:schemeClr val="bg1">
                  <a:lumMod val="95000"/>
                </a:schemeClr>
              </a:solidFill>
              <a:latin typeface="Avenir Book" charset="0"/>
              <a:ea typeface="Avenir Book" charset="0"/>
              <a:cs typeface="Avenir Book" charset="0"/>
            </a:endParaRPr>
          </a:p>
        </p:txBody>
      </p:sp>
      <p:sp>
        <p:nvSpPr>
          <p:cNvPr id="3" name="Slide Number Placeholder 2">
            <a:extLst>
              <a:ext uri="{FF2B5EF4-FFF2-40B4-BE49-F238E27FC236}">
                <a16:creationId xmlns:a16="http://schemas.microsoft.com/office/drawing/2014/main" xmlns="" id="{24DC7E53-51DA-4DD7-B76E-4B6778B18C8C}"/>
              </a:ext>
            </a:extLst>
          </p:cNvPr>
          <p:cNvSpPr>
            <a:spLocks noGrp="1"/>
          </p:cNvSpPr>
          <p:nvPr>
            <p:ph type="sldNum" sz="quarter" idx="12"/>
          </p:nvPr>
        </p:nvSpPr>
        <p:spPr/>
        <p:txBody>
          <a:bodyPr/>
          <a:lstStyle/>
          <a:p>
            <a:fld id="{1C0CA4DA-9BCF-4F12-AD27-179F4BD24842}" type="slidenum">
              <a:rPr lang="en-US" sz="2000" smtClean="0"/>
              <a:t>57</a:t>
            </a:fld>
            <a:endParaRPr lang="en-US" sz="2000" dirty="0"/>
          </a:p>
        </p:txBody>
      </p:sp>
      <p:sp>
        <p:nvSpPr>
          <p:cNvPr id="5" name="TextBox 4"/>
          <p:cNvSpPr txBox="1"/>
          <p:nvPr/>
        </p:nvSpPr>
        <p:spPr>
          <a:xfrm>
            <a:off x="162046" y="2002419"/>
            <a:ext cx="8981954" cy="3416320"/>
          </a:xfrm>
          <a:prstGeom prst="rect">
            <a:avLst/>
          </a:prstGeom>
          <a:noFill/>
        </p:spPr>
        <p:txBody>
          <a:bodyPr wrap="square" rtlCol="0">
            <a:spAutoFit/>
          </a:bodyPr>
          <a:lstStyle/>
          <a:p>
            <a:pPr marL="342900" indent="-342900" fontAlgn="t">
              <a:buFont typeface="+mj-lt"/>
              <a:buAutoNum type="arabicPeriod"/>
            </a:pPr>
            <a:r>
              <a:rPr lang="en-US" dirty="0" smtClean="0">
                <a:hlinkClick r:id="rId3"/>
              </a:rPr>
              <a:t>http</a:t>
            </a:r>
            <a:r>
              <a:rPr lang="en-US" dirty="0">
                <a:hlinkClick r:id="rId3"/>
              </a:rPr>
              <a:t>://</a:t>
            </a:r>
            <a:r>
              <a:rPr lang="en-US" dirty="0" smtClean="0">
                <a:hlinkClick r:id="rId3"/>
              </a:rPr>
              <a:t>www.iconarray.com/</a:t>
            </a:r>
            <a:endParaRPr lang="en-US" dirty="0" smtClean="0"/>
          </a:p>
          <a:p>
            <a:pPr marL="342900" indent="-342900" fontAlgn="t">
              <a:buFont typeface="+mj-lt"/>
              <a:buAutoNum type="arabicPeriod"/>
            </a:pPr>
            <a:endParaRPr lang="en-US" dirty="0" smtClean="0"/>
          </a:p>
          <a:p>
            <a:pPr marL="742950" lvl="1" indent="-285750" fontAlgn="t">
              <a:buFont typeface="Wingdings" charset="2"/>
              <a:buChar char="§"/>
            </a:pPr>
            <a:r>
              <a:rPr lang="en-US" dirty="0" smtClean="0"/>
              <a:t>Free </a:t>
            </a:r>
            <a:r>
              <a:rPr lang="en-US" dirty="0"/>
              <a:t>online icon array maker from UM, also does a great job summarizing the </a:t>
            </a:r>
            <a:r>
              <a:rPr lang="en-US" dirty="0" smtClean="0"/>
              <a:t>research</a:t>
            </a:r>
          </a:p>
          <a:p>
            <a:pPr marL="742950" lvl="1" indent="-285750" fontAlgn="t">
              <a:buFont typeface="Wingdings" charset="2"/>
              <a:buChar char="§"/>
            </a:pPr>
            <a:endParaRPr lang="en-US" dirty="0" smtClean="0"/>
          </a:p>
          <a:p>
            <a:pPr marL="342900" indent="-342900" fontAlgn="t">
              <a:buFont typeface="+mj-lt"/>
              <a:buAutoNum type="arabicPeriod"/>
            </a:pPr>
            <a:r>
              <a:rPr lang="en-US" dirty="0">
                <a:hlinkClick r:id="rId4"/>
              </a:rPr>
              <a:t>https://thenounproject.com</a:t>
            </a:r>
            <a:r>
              <a:rPr lang="en-US" dirty="0" smtClean="0">
                <a:hlinkClick r:id="rId4"/>
              </a:rPr>
              <a:t>/</a:t>
            </a:r>
            <a:r>
              <a:rPr lang="en-US" dirty="0" smtClean="0"/>
              <a:t> FREE</a:t>
            </a:r>
          </a:p>
          <a:p>
            <a:pPr marL="342900" indent="-342900" fontAlgn="t">
              <a:buFont typeface="+mj-lt"/>
              <a:buAutoNum type="arabicPeriod"/>
            </a:pPr>
            <a:endParaRPr lang="en-US" dirty="0" smtClean="0"/>
          </a:p>
          <a:p>
            <a:pPr marL="342900" indent="-342900" fontAlgn="t">
              <a:buFont typeface="+mj-lt"/>
              <a:buAutoNum type="arabicPeriod"/>
            </a:pPr>
            <a:r>
              <a:rPr lang="en-US" dirty="0">
                <a:hlinkClick r:id="rId5"/>
              </a:rPr>
              <a:t>https://www.flaticon.com</a:t>
            </a:r>
            <a:r>
              <a:rPr lang="en-US" dirty="0" smtClean="0">
                <a:hlinkClick r:id="rId5"/>
              </a:rPr>
              <a:t>/</a:t>
            </a:r>
            <a:r>
              <a:rPr lang="en-US" dirty="0" smtClean="0"/>
              <a:t> ALSO FREE</a:t>
            </a:r>
            <a:endParaRPr lang="en-US" dirty="0"/>
          </a:p>
          <a:p>
            <a:pPr marL="342900" indent="-342900" fontAlgn="t">
              <a:buFont typeface="+mj-lt"/>
              <a:buAutoNum type="arabicPeriod"/>
            </a:pPr>
            <a:endParaRPr lang="en-US" dirty="0" smtClean="0"/>
          </a:p>
          <a:p>
            <a:pPr marL="342900" indent="-342900" fontAlgn="t">
              <a:buFont typeface="+mj-lt"/>
              <a:buAutoNum type="arabicPeriod"/>
            </a:pPr>
            <a:r>
              <a:rPr lang="en-US" dirty="0">
                <a:hlinkClick r:id="rId6"/>
              </a:rPr>
              <a:t>http://www.vizhealth.org/wizard</a:t>
            </a:r>
            <a:r>
              <a:rPr lang="en-US" dirty="0" smtClean="0">
                <a:hlinkClick r:id="rId6"/>
              </a:rPr>
              <a:t>/</a:t>
            </a:r>
            <a:r>
              <a:rPr lang="en-US" dirty="0" smtClean="0"/>
              <a:t> </a:t>
            </a:r>
          </a:p>
          <a:p>
            <a:pPr marL="342900" indent="-342900" fontAlgn="t">
              <a:buFont typeface="+mj-lt"/>
              <a:buAutoNum type="arabicPeriod"/>
            </a:pPr>
            <a:endParaRPr lang="en-US" dirty="0" smtClean="0"/>
          </a:p>
          <a:p>
            <a:pPr marL="800100" lvl="1" indent="-342900" fontAlgn="t">
              <a:buFont typeface="Wingdings" charset="2"/>
              <a:buChar char="§"/>
            </a:pPr>
            <a:r>
              <a:rPr lang="en-US" dirty="0" smtClean="0"/>
              <a:t>Really cool visualization builder for health related policy issues</a:t>
            </a:r>
            <a:endParaRPr lang="en-US" dirty="0"/>
          </a:p>
          <a:p>
            <a:pPr marL="285750" indent="-285750">
              <a:buFont typeface="Wingdings" charset="2"/>
              <a:buChar char="Ø"/>
            </a:pPr>
            <a:endParaRPr lang="en-US" dirty="0"/>
          </a:p>
        </p:txBody>
      </p:sp>
    </p:spTree>
    <p:extLst>
      <p:ext uri="{BB962C8B-B14F-4D97-AF65-F5344CB8AC3E}">
        <p14:creationId xmlns:p14="http://schemas.microsoft.com/office/powerpoint/2010/main" val="1845109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Thank you!</a:t>
            </a:r>
          </a:p>
        </p:txBody>
      </p:sp>
    </p:spTree>
    <p:extLst>
      <p:ext uri="{BB962C8B-B14F-4D97-AF65-F5344CB8AC3E}">
        <p14:creationId xmlns:p14="http://schemas.microsoft.com/office/powerpoint/2010/main" val="1386569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mr-IN" sz="4000" dirty="0" smtClean="0">
                <a:solidFill>
                  <a:schemeClr val="bg1">
                    <a:lumMod val="95000"/>
                  </a:schemeClr>
                </a:solidFill>
                <a:latin typeface="Avenir Book" charset="0"/>
                <a:ea typeface="Avenir Book" charset="0"/>
                <a:cs typeface="Avenir Book" charset="0"/>
              </a:rPr>
              <a:t>…</a:t>
            </a:r>
            <a:r>
              <a:rPr lang="en-US" sz="4000" dirty="0" smtClean="0">
                <a:solidFill>
                  <a:schemeClr val="bg1">
                    <a:lumMod val="95000"/>
                  </a:schemeClr>
                </a:solidFill>
                <a:latin typeface="Avenir Book" charset="0"/>
                <a:ea typeface="Avenir Book" charset="0"/>
                <a:cs typeface="Avenir Book" charset="0"/>
              </a:rPr>
              <a:t>but they’re not the only tools</a:t>
            </a:r>
          </a:p>
        </p:txBody>
      </p:sp>
      <p:graphicFrame>
        <p:nvGraphicFramePr>
          <p:cNvPr id="2" name="Table 1"/>
          <p:cNvGraphicFramePr>
            <a:graphicFrameLocks noGrp="1"/>
          </p:cNvGraphicFramePr>
          <p:nvPr>
            <p:extLst>
              <p:ext uri="{D42A27DB-BD31-4B8C-83A1-F6EECF244321}">
                <p14:modId xmlns:p14="http://schemas.microsoft.com/office/powerpoint/2010/main" val="8195889"/>
              </p:ext>
            </p:extLst>
          </p:nvPr>
        </p:nvGraphicFramePr>
        <p:xfrm>
          <a:off x="287866" y="1713084"/>
          <a:ext cx="11709062" cy="4563535"/>
        </p:xfrm>
        <a:graphic>
          <a:graphicData uri="http://schemas.openxmlformats.org/drawingml/2006/table">
            <a:tbl>
              <a:tblPr firstRow="1" bandRow="1">
                <a:tableStyleId>{2D5ABB26-0587-4C30-8999-92F81FD0307C}</a:tableStyleId>
              </a:tblPr>
              <a:tblGrid>
                <a:gridCol w="5854531"/>
                <a:gridCol w="5854531"/>
              </a:tblGrid>
              <a:tr h="880882">
                <a:tc>
                  <a:txBody>
                    <a:bodyPr/>
                    <a:lstStyle/>
                    <a:p>
                      <a:pPr algn="ctr"/>
                      <a:endParaRPr lang="en-US" sz="3000" dirty="0">
                        <a:latin typeface="Avenir Book" charset="0"/>
                        <a:ea typeface="Avenir Book" charset="0"/>
                        <a:cs typeface="Avenir Book" charset="0"/>
                      </a:endParaRPr>
                    </a:p>
                  </a:txBody>
                  <a:tcPr anchor="ctr">
                    <a:lnR w="57150" cap="flat" cmpd="sng" algn="ctr">
                      <a:solidFill>
                        <a:schemeClr val="tx1"/>
                      </a:solidFill>
                      <a:prstDash val="solid"/>
                      <a:round/>
                      <a:headEnd type="none" w="med" len="med"/>
                      <a:tailEnd type="none" w="med" len="med"/>
                    </a:lnR>
                  </a:tcPr>
                </a:tc>
                <a:tc>
                  <a:txBody>
                    <a:bodyPr/>
                    <a:lstStyle/>
                    <a:p>
                      <a:pPr algn="ctr"/>
                      <a:endParaRPr lang="en-US" sz="3000">
                        <a:latin typeface="Avenir Book" charset="0"/>
                        <a:ea typeface="Avenir Book" charset="0"/>
                        <a:cs typeface="Avenir Book" charset="0"/>
                      </a:endParaRPr>
                    </a:p>
                  </a:txBody>
                  <a:tcPr anchor="ctr">
                    <a:lnL w="57150" cap="flat" cmpd="sng" algn="ctr">
                      <a:solidFill>
                        <a:schemeClr val="tx1"/>
                      </a:solidFill>
                      <a:prstDash val="solid"/>
                      <a:round/>
                      <a:headEnd type="none" w="med" len="med"/>
                      <a:tailEnd type="none" w="med" len="med"/>
                    </a:lnL>
                  </a:tcPr>
                </a:tc>
              </a:tr>
              <a:tr h="1227551">
                <a:tc>
                  <a:txBody>
                    <a:bodyPr/>
                    <a:lstStyle/>
                    <a:p>
                      <a:pPr algn="ctr"/>
                      <a:r>
                        <a:rPr lang="en-US" sz="2800" dirty="0" smtClean="0">
                          <a:latin typeface="Avenir Book" charset="0"/>
                          <a:ea typeface="Avenir Book" charset="0"/>
                          <a:cs typeface="Avenir Book" charset="0"/>
                        </a:rPr>
                        <a:t>Interactive Dashboards</a:t>
                      </a:r>
                      <a:endParaRPr lang="en-US" sz="2800" dirty="0">
                        <a:latin typeface="Avenir Book" charset="0"/>
                        <a:ea typeface="Avenir Book" charset="0"/>
                        <a:cs typeface="Avenir Book" charset="0"/>
                      </a:endParaRPr>
                    </a:p>
                  </a:txBody>
                  <a:tcPr anchor="ctr">
                    <a:lnR w="57150" cap="flat" cmpd="sng" algn="ctr">
                      <a:solidFill>
                        <a:schemeClr val="tx1"/>
                      </a:solidFill>
                      <a:prstDash val="solid"/>
                      <a:round/>
                      <a:headEnd type="none" w="med" len="med"/>
                      <a:tailEnd type="none" w="med" len="med"/>
                    </a:lnR>
                  </a:tcPr>
                </a:tc>
                <a:tc>
                  <a:txBody>
                    <a:bodyPr/>
                    <a:lstStyle/>
                    <a:p>
                      <a:pPr algn="ctr"/>
                      <a:r>
                        <a:rPr lang="en-US" sz="2800" dirty="0" smtClean="0">
                          <a:latin typeface="Avenir Book" charset="0"/>
                          <a:ea typeface="Avenir Book" charset="0"/>
                          <a:cs typeface="Avenir Book" charset="0"/>
                        </a:rPr>
                        <a:t>Reports or other static</a:t>
                      </a:r>
                      <a:r>
                        <a:rPr lang="en-US" sz="2800" baseline="0" dirty="0" smtClean="0">
                          <a:latin typeface="Avenir Book" charset="0"/>
                          <a:ea typeface="Avenir Book" charset="0"/>
                          <a:cs typeface="Avenir Book" charset="0"/>
                        </a:rPr>
                        <a:t> documents</a:t>
                      </a:r>
                      <a:endParaRPr lang="en-US" sz="2800" dirty="0">
                        <a:latin typeface="Avenir Book" charset="0"/>
                        <a:ea typeface="Avenir Book" charset="0"/>
                        <a:cs typeface="Avenir Book" charset="0"/>
                      </a:endParaRPr>
                    </a:p>
                  </a:txBody>
                  <a:tcPr anchor="ctr">
                    <a:lnL w="57150" cap="flat" cmpd="sng" algn="ctr">
                      <a:solidFill>
                        <a:schemeClr val="tx1"/>
                      </a:solidFill>
                      <a:prstDash val="solid"/>
                      <a:round/>
                      <a:headEnd type="none" w="med" len="med"/>
                      <a:tailEnd type="none" w="med" len="med"/>
                    </a:lnL>
                  </a:tcPr>
                </a:tc>
              </a:tr>
              <a:tr h="1227551">
                <a:tc>
                  <a:txBody>
                    <a:bodyPr/>
                    <a:lstStyle/>
                    <a:p>
                      <a:pPr algn="ctr"/>
                      <a:r>
                        <a:rPr lang="en-US" sz="2800" dirty="0" smtClean="0">
                          <a:latin typeface="Avenir Book" charset="0"/>
                          <a:ea typeface="Avenir Book" charset="0"/>
                          <a:cs typeface="Avenir Book" charset="0"/>
                        </a:rPr>
                        <a:t>Constantly Updating Data</a:t>
                      </a:r>
                      <a:endParaRPr lang="en-US" sz="2800" dirty="0">
                        <a:latin typeface="Avenir Book" charset="0"/>
                        <a:ea typeface="Avenir Book" charset="0"/>
                        <a:cs typeface="Avenir Book" charset="0"/>
                      </a:endParaRPr>
                    </a:p>
                  </a:txBody>
                  <a:tcPr anchor="ctr">
                    <a:lnR w="57150" cap="flat" cmpd="sng" algn="ctr">
                      <a:solidFill>
                        <a:schemeClr val="tx1"/>
                      </a:solidFill>
                      <a:prstDash val="solid"/>
                      <a:round/>
                      <a:headEnd type="none" w="med" len="med"/>
                      <a:tailEnd type="none" w="med" len="med"/>
                    </a:lnR>
                  </a:tcPr>
                </a:tc>
                <a:tc>
                  <a:txBody>
                    <a:bodyPr/>
                    <a:lstStyle/>
                    <a:p>
                      <a:pPr algn="ctr"/>
                      <a:r>
                        <a:rPr lang="en-US" sz="2800" dirty="0" smtClean="0">
                          <a:latin typeface="Avenir Book" charset="0"/>
                          <a:ea typeface="Avenir Book" charset="0"/>
                          <a:cs typeface="Avenir Book" charset="0"/>
                        </a:rPr>
                        <a:t>Data isn’t constantly updated</a:t>
                      </a:r>
                      <a:endParaRPr lang="en-US" sz="2800" dirty="0">
                        <a:latin typeface="Avenir Book" charset="0"/>
                        <a:ea typeface="Avenir Book" charset="0"/>
                        <a:cs typeface="Avenir Book" charset="0"/>
                      </a:endParaRPr>
                    </a:p>
                  </a:txBody>
                  <a:tcPr anchor="ctr">
                    <a:lnL w="57150" cap="flat" cmpd="sng" algn="ctr">
                      <a:solidFill>
                        <a:schemeClr val="tx1"/>
                      </a:solidFill>
                      <a:prstDash val="solid"/>
                      <a:round/>
                      <a:headEnd type="none" w="med" len="med"/>
                      <a:tailEnd type="none" w="med" len="med"/>
                    </a:lnL>
                  </a:tcPr>
                </a:tc>
              </a:tr>
              <a:tr h="1227551">
                <a:tc>
                  <a:txBody>
                    <a:bodyPr/>
                    <a:lstStyle/>
                    <a:p>
                      <a:pPr algn="ctr"/>
                      <a:r>
                        <a:rPr lang="en-US" sz="2800" dirty="0" smtClean="0">
                          <a:latin typeface="Avenir Book" charset="0"/>
                          <a:ea typeface="Avenir Book" charset="0"/>
                          <a:cs typeface="Avenir Book" charset="0"/>
                        </a:rPr>
                        <a:t>Trying to create online tool </a:t>
                      </a:r>
                      <a:endParaRPr lang="en-US" sz="2800" dirty="0">
                        <a:latin typeface="Avenir Book" charset="0"/>
                        <a:ea typeface="Avenir Book" charset="0"/>
                        <a:cs typeface="Avenir Book" charset="0"/>
                      </a:endParaRPr>
                    </a:p>
                  </a:txBody>
                  <a:tcPr anchor="ctr">
                    <a:lnR w="57150" cap="flat" cmpd="sng" algn="ctr">
                      <a:solidFill>
                        <a:schemeClr val="tx1"/>
                      </a:solidFill>
                      <a:prstDash val="solid"/>
                      <a:round/>
                      <a:headEnd type="none" w="med" len="med"/>
                      <a:tailEnd type="none" w="med" len="med"/>
                    </a:lnR>
                  </a:tcPr>
                </a:tc>
                <a:tc>
                  <a:txBody>
                    <a:bodyPr/>
                    <a:lstStyle/>
                    <a:p>
                      <a:pPr algn="ctr"/>
                      <a:r>
                        <a:rPr lang="en-US" sz="2800" dirty="0" smtClean="0">
                          <a:latin typeface="Avenir Book" charset="0"/>
                          <a:ea typeface="Avenir Book" charset="0"/>
                          <a:cs typeface="Avenir Book" charset="0"/>
                        </a:rPr>
                        <a:t>Need to make a few quick charts</a:t>
                      </a:r>
                      <a:endParaRPr lang="en-US" sz="2800" dirty="0">
                        <a:latin typeface="Avenir Book" charset="0"/>
                        <a:ea typeface="Avenir Book" charset="0"/>
                        <a:cs typeface="Avenir Book" charset="0"/>
                      </a:endParaRPr>
                    </a:p>
                  </a:txBody>
                  <a:tcPr anchor="ctr">
                    <a:lnL w="57150" cap="flat" cmpd="sng" algn="ctr">
                      <a:solidFill>
                        <a:schemeClr val="tx1"/>
                      </a:solidFill>
                      <a:prstDash val="solid"/>
                      <a:round/>
                      <a:headEnd type="none" w="med" len="med"/>
                      <a:tailEnd type="none" w="med" len="med"/>
                    </a:lnL>
                  </a:tcPr>
                </a:tc>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4" y="1325563"/>
            <a:ext cx="4362286" cy="91431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0416" y="1131703"/>
            <a:ext cx="2441448" cy="1367211"/>
          </a:xfrm>
          <a:prstGeom prst="rect">
            <a:avLst/>
          </a:prstGeom>
        </p:spPr>
      </p:pic>
    </p:spTree>
    <p:extLst>
      <p:ext uri="{BB962C8B-B14F-4D97-AF65-F5344CB8AC3E}">
        <p14:creationId xmlns:p14="http://schemas.microsoft.com/office/powerpoint/2010/main" val="708824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How you present information matters</a:t>
            </a:r>
            <a:endParaRPr lang="en-US" sz="4000" dirty="0">
              <a:solidFill>
                <a:schemeClr val="bg1">
                  <a:lumMod val="95000"/>
                </a:schemeClr>
              </a:solidFill>
              <a:latin typeface="Avenir Book" charset="0"/>
              <a:ea typeface="Avenir Book" charset="0"/>
              <a:cs typeface="Avenir Book" charset="0"/>
            </a:endParaRPr>
          </a:p>
        </p:txBody>
      </p:sp>
      <p:pic>
        <p:nvPicPr>
          <p:cNvPr id="14" name="Picture 13"/>
          <p:cNvPicPr>
            <a:picLocks noChangeAspect="1"/>
          </p:cNvPicPr>
          <p:nvPr/>
        </p:nvPicPr>
        <p:blipFill>
          <a:blip r:embed="rId3"/>
          <a:stretch>
            <a:fillRect/>
          </a:stretch>
        </p:blipFill>
        <p:spPr>
          <a:xfrm>
            <a:off x="1574486" y="1325563"/>
            <a:ext cx="9398313" cy="5254971"/>
          </a:xfrm>
          <a:prstGeom prst="rect">
            <a:avLst/>
          </a:prstGeom>
        </p:spPr>
      </p:pic>
    </p:spTree>
    <p:extLst>
      <p:ext uri="{BB962C8B-B14F-4D97-AF65-F5344CB8AC3E}">
        <p14:creationId xmlns:p14="http://schemas.microsoft.com/office/powerpoint/2010/main" val="1543279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lumMod val="95000"/>
                  </a:schemeClr>
                </a:solidFill>
                <a:latin typeface="Avenir Book" charset="0"/>
                <a:ea typeface="Avenir Book" charset="0"/>
                <a:cs typeface="Avenir Book" charset="0"/>
              </a:rPr>
              <a:t>How you present information matters</a:t>
            </a:r>
            <a:endParaRPr lang="en-US" sz="4000" dirty="0">
              <a:solidFill>
                <a:schemeClr val="bg1">
                  <a:lumMod val="95000"/>
                </a:schemeClr>
              </a:solidFill>
              <a:latin typeface="Avenir Book" charset="0"/>
              <a:ea typeface="Avenir Book" charset="0"/>
              <a:cs typeface="Avenir Book" charset="0"/>
            </a:endParaRPr>
          </a:p>
        </p:txBody>
      </p:sp>
      <p:pic>
        <p:nvPicPr>
          <p:cNvPr id="6" name="Picture 5"/>
          <p:cNvPicPr>
            <a:picLocks noChangeAspect="1"/>
          </p:cNvPicPr>
          <p:nvPr/>
        </p:nvPicPr>
        <p:blipFill>
          <a:blip r:embed="rId3"/>
          <a:stretch>
            <a:fillRect/>
          </a:stretch>
        </p:blipFill>
        <p:spPr>
          <a:xfrm>
            <a:off x="2469026" y="1016129"/>
            <a:ext cx="7591361" cy="5797437"/>
          </a:xfrm>
          <a:prstGeom prst="rect">
            <a:avLst/>
          </a:prstGeom>
        </p:spPr>
      </p:pic>
    </p:spTree>
    <p:extLst>
      <p:ext uri="{BB962C8B-B14F-4D97-AF65-F5344CB8AC3E}">
        <p14:creationId xmlns:p14="http://schemas.microsoft.com/office/powerpoint/2010/main" val="2020727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lumMod val="95000"/>
                  </a:schemeClr>
                </a:solidFill>
                <a:latin typeface="Avenir Book" charset="0"/>
                <a:ea typeface="Avenir Book" charset="0"/>
                <a:cs typeface="Avenir Book" charset="0"/>
              </a:rPr>
              <a:t>Formatting Basics in Excel</a:t>
            </a:r>
            <a:endParaRPr lang="en-US" dirty="0">
              <a:solidFill>
                <a:schemeClr val="bg1">
                  <a:lumMod val="95000"/>
                </a:schemeClr>
              </a:solidFill>
              <a:latin typeface="Avenir Book" charset="0"/>
              <a:ea typeface="Avenir Book" charset="0"/>
              <a:cs typeface="Avenir Book"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121399306"/>
              </p:ext>
            </p:extLst>
          </p:nvPr>
        </p:nvGraphicFramePr>
        <p:xfrm>
          <a:off x="270936" y="1473201"/>
          <a:ext cx="11565468" cy="5046621"/>
        </p:xfrm>
        <a:graphic>
          <a:graphicData uri="http://schemas.openxmlformats.org/drawingml/2006/table">
            <a:tbl>
              <a:tblPr firstRow="1" bandRow="1">
                <a:tableStyleId>{2D5ABB26-0587-4C30-8999-92F81FD0307C}</a:tableStyleId>
              </a:tblPr>
              <a:tblGrid>
                <a:gridCol w="2891367"/>
                <a:gridCol w="2891367"/>
                <a:gridCol w="2891367"/>
                <a:gridCol w="2891367"/>
              </a:tblGrid>
              <a:tr h="1126570">
                <a:tc>
                  <a:txBody>
                    <a:bodyPr/>
                    <a:lstStyle/>
                    <a:p>
                      <a:pPr algn="ctr"/>
                      <a:r>
                        <a:rPr lang="en-US" sz="3500" dirty="0" smtClean="0">
                          <a:latin typeface="Avenir Book" charset="0"/>
                          <a:ea typeface="Avenir Book" charset="0"/>
                          <a:cs typeface="Avenir Book" charset="0"/>
                        </a:rPr>
                        <a:t>Insert</a:t>
                      </a:r>
                      <a:endParaRPr lang="en-US" sz="3500" dirty="0">
                        <a:latin typeface="Avenir Book" charset="0"/>
                        <a:ea typeface="Avenir Book" charset="0"/>
                        <a:cs typeface="Avenir Book" charset="0"/>
                      </a:endParaRPr>
                    </a:p>
                  </a:txBody>
                  <a:tcPr anchor="ctr">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US" sz="3500" dirty="0" smtClean="0">
                          <a:latin typeface="Avenir Book" charset="0"/>
                          <a:ea typeface="Avenir Book" charset="0"/>
                          <a:cs typeface="Avenir Book" charset="0"/>
                        </a:rPr>
                        <a:t>Page Layout</a:t>
                      </a:r>
                      <a:endParaRPr lang="en-US" sz="3500" dirty="0">
                        <a:latin typeface="Avenir Book" charset="0"/>
                        <a:ea typeface="Avenir Book" charset="0"/>
                        <a:cs typeface="Avenir Book" charset="0"/>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US" sz="3500" dirty="0" smtClean="0">
                          <a:latin typeface="Avenir Book" charset="0"/>
                          <a:ea typeface="Avenir Book" charset="0"/>
                          <a:cs typeface="Avenir Book" charset="0"/>
                        </a:rPr>
                        <a:t>Chart Design</a:t>
                      </a:r>
                      <a:endParaRPr lang="en-US" sz="3500" dirty="0">
                        <a:latin typeface="Avenir Book" charset="0"/>
                        <a:ea typeface="Avenir Book" charset="0"/>
                        <a:cs typeface="Avenir Book" charset="0"/>
                      </a:endParaRP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US" sz="3500" dirty="0" smtClean="0">
                          <a:latin typeface="Avenir Book" charset="0"/>
                          <a:ea typeface="Avenir Book" charset="0"/>
                          <a:cs typeface="Avenir Book" charset="0"/>
                        </a:rPr>
                        <a:t>Formatting Sidebar</a:t>
                      </a:r>
                      <a:endParaRPr lang="en-US" sz="3500" dirty="0">
                        <a:latin typeface="Avenir Book" charset="0"/>
                        <a:ea typeface="Avenir Book" charset="0"/>
                        <a:cs typeface="Avenir Book" charset="0"/>
                      </a:endParaRPr>
                    </a:p>
                  </a:txBody>
                  <a:tcPr anchor="ct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tcPr>
                </a:tc>
              </a:tr>
              <a:tr h="38883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Avenir Book" charset="0"/>
                          <a:ea typeface="Avenir Book" charset="0"/>
                          <a:cs typeface="Avenir Book" charset="0"/>
                        </a:rPr>
                        <a:t>Where you insert a chart into workbook</a:t>
                      </a:r>
                    </a:p>
                    <a:p>
                      <a:pPr algn="ctr"/>
                      <a:endParaRPr lang="en-US" sz="2400" dirty="0">
                        <a:latin typeface="Avenir Book" charset="0"/>
                        <a:ea typeface="Avenir Book" charset="0"/>
                        <a:cs typeface="Avenir Book" charset="0"/>
                      </a:endParaRPr>
                    </a:p>
                  </a:txBody>
                  <a:tcPr>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Avenir Book" charset="0"/>
                          <a:ea typeface="Avenir Book" charset="0"/>
                          <a:cs typeface="Avenir Book" charset="0"/>
                        </a:rPr>
                        <a:t>Where you change design colors. </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smtClean="0">
                        <a:latin typeface="Avenir Book" charset="0"/>
                        <a:ea typeface="Avenir Book" charset="0"/>
                        <a:cs typeface="Avenir Book"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Avenir Book" charset="0"/>
                          <a:ea typeface="Avenir Book" charset="0"/>
                          <a:cs typeface="Avenir Book" charset="0"/>
                        </a:rPr>
                        <a:t>NEVER USE EXCEL PRESET COLORS</a:t>
                      </a:r>
                    </a:p>
                    <a:p>
                      <a:pPr algn="ctr"/>
                      <a:endParaRPr lang="en-US" sz="2400" dirty="0">
                        <a:latin typeface="Avenir Book" charset="0"/>
                        <a:ea typeface="Avenir Book" charset="0"/>
                        <a:cs typeface="Avenir Book" charset="0"/>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Avenir Book" charset="0"/>
                          <a:ea typeface="Avenir Book" charset="0"/>
                          <a:cs typeface="Avenir Book" charset="0"/>
                        </a:rPr>
                        <a:t>Where you can change the type of chart</a:t>
                      </a:r>
                    </a:p>
                    <a:p>
                      <a:pPr algn="ctr"/>
                      <a:endParaRPr lang="en-US" sz="2400" dirty="0">
                        <a:latin typeface="Avenir Book" charset="0"/>
                        <a:ea typeface="Avenir Book" charset="0"/>
                        <a:cs typeface="Avenir Book" charset="0"/>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Avenir Book" charset="0"/>
                          <a:ea typeface="Avenir Book" charset="0"/>
                          <a:cs typeface="Avenir Book" charset="0"/>
                        </a:rPr>
                        <a:t>Where you can use Excel witchcraft to make visualizations that are aesthetically pleasing while retaining intellectual integrity</a:t>
                      </a:r>
                    </a:p>
                    <a:p>
                      <a:pPr algn="ctr"/>
                      <a:endParaRPr lang="en-US" sz="2400" dirty="0">
                        <a:latin typeface="Avenir Book" charset="0"/>
                        <a:ea typeface="Avenir Book" charset="0"/>
                        <a:cs typeface="Avenir Book" charset="0"/>
                      </a:endParaRPr>
                    </a:p>
                  </a:txBody>
                  <a:tcPr>
                    <a:lnL w="57150" cap="flat" cmpd="sng" algn="ctr">
                      <a:noFill/>
                      <a:prstDash val="solid"/>
                      <a:round/>
                      <a:headEnd type="none" w="med" len="med"/>
                      <a:tailEnd type="none" w="med" len="med"/>
                    </a:lnL>
                    <a:lnT w="5715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1525261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ichigan">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FFCA03"/>
      </a:accent5>
      <a:accent6>
        <a:srgbClr val="00254A"/>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TotalTime>
  <Words>3181</Words>
  <Application>Microsoft Macintosh PowerPoint</Application>
  <PresentationFormat>Widescreen</PresentationFormat>
  <Paragraphs>521</Paragraphs>
  <Slides>58</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Avenir Book</vt:lpstr>
      <vt:lpstr>Calibri</vt:lpstr>
      <vt:lpstr>Calibri Light</vt:lpstr>
      <vt:lpstr>Helvetica Neue Light</vt:lpstr>
      <vt:lpstr>Mangal</vt:lpstr>
      <vt:lpstr>Wingdings</vt:lpstr>
      <vt:lpstr>Arial</vt:lpstr>
      <vt:lpstr>Office Theme</vt:lpstr>
      <vt:lpstr>Visualizations in Excel</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 Graphing by Data Type</vt:lpstr>
      <vt:lpstr>PowerPoint Presentation</vt:lpstr>
      <vt:lpstr>Agenda </vt:lpstr>
      <vt:lpstr>PowerPoint Presentation</vt:lpstr>
      <vt:lpstr>PowerPoint Presentation</vt:lpstr>
      <vt:lpstr>Clustered Bar Graph Instructions</vt:lpstr>
      <vt:lpstr>Agenda </vt:lpstr>
      <vt:lpstr>PowerPoint Presentation</vt:lpstr>
      <vt:lpstr>Pie Charts</vt:lpstr>
      <vt:lpstr>Pie Chart Instructions</vt:lpstr>
      <vt:lpstr>Agenda </vt:lpstr>
      <vt:lpstr>Slopegraphs</vt:lpstr>
      <vt:lpstr>Slopegraphs</vt:lpstr>
      <vt:lpstr>Slopegraph Instructions</vt:lpstr>
      <vt:lpstr>Slopegraphs – Adding Data Labels</vt:lpstr>
      <vt:lpstr>Agenda </vt:lpstr>
      <vt:lpstr>Benchmark Data</vt:lpstr>
      <vt:lpstr>Benchmark Data Instructions</vt:lpstr>
      <vt:lpstr>Agenda </vt:lpstr>
      <vt:lpstr>Butterfly Graphs</vt:lpstr>
      <vt:lpstr>PowerPoint Presentation</vt:lpstr>
      <vt:lpstr>PowerPoint Presentation</vt:lpstr>
      <vt:lpstr>Butterfly Graph Instructions</vt:lpstr>
      <vt:lpstr>Butterfly Graph Formatting Tasks</vt:lpstr>
      <vt:lpstr>Agenda </vt:lpstr>
      <vt:lpstr>Stacked Bar Graphs</vt:lpstr>
      <vt:lpstr>Stacked Bar Graphs</vt:lpstr>
      <vt:lpstr>Stacked Bar Graphs</vt:lpstr>
      <vt:lpstr>Stacked Bar Graph: The Basics</vt:lpstr>
      <vt:lpstr>Stacked Bar Graph: Formatting</vt:lpstr>
      <vt:lpstr>Confidence Intervals</vt:lpstr>
      <vt:lpstr>Confidence Interval Instructions – Part 1</vt:lpstr>
      <vt:lpstr>Confidence Interval Instructions – Part 2</vt:lpstr>
      <vt:lpstr>PowerPoint Presentation</vt:lpstr>
      <vt:lpstr>Time Stamps</vt:lpstr>
      <vt:lpstr>Time Stamp Instructions</vt:lpstr>
      <vt:lpstr>Icon Arrays</vt:lpstr>
      <vt:lpstr>Icon Arrays - Examples</vt:lpstr>
      <vt:lpstr>Icon Arrays - Examples</vt:lpstr>
      <vt:lpstr>PowerPoint Presentation</vt:lpstr>
      <vt:lpstr>Icon Arrays</vt:lpstr>
      <vt:lpstr>Icon Arrays</vt:lpstr>
      <vt:lpstr>Icon Array Resources</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Basics of Excel: Part 1</dc:title>
  <dc:creator>kimberly_rubens</dc:creator>
  <cp:lastModifiedBy>Kimberly Rubens</cp:lastModifiedBy>
  <cp:revision>72</cp:revision>
  <dcterms:created xsi:type="dcterms:W3CDTF">2018-04-01T00:25:09Z</dcterms:created>
  <dcterms:modified xsi:type="dcterms:W3CDTF">2018-04-23T23:17:32Z</dcterms:modified>
</cp:coreProperties>
</file>